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
  </p:notesMasterIdLst>
  <p:sldIdLst>
    <p:sldId id="256" r:id="rId3"/>
    <p:sldId id="257" r:id="rId4"/>
    <p:sldId id="258" r:id="rId5"/>
    <p:sldId id="263" r:id="rId6"/>
    <p:sldId id="261" r:id="rId7"/>
    <p:sldId id="269" r:id="rId8"/>
    <p:sldId id="275" r:id="rId9"/>
    <p:sldId id="276" r:id="rId10"/>
    <p:sldId id="271" r:id="rId11"/>
    <p:sldId id="278"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A9E53D-C156-461A-A9E8-065D4DDF4F94}"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3A4F1-4FDF-4766-9518-3734D69D7365}" type="slidenum">
              <a:rPr lang="en-US" smtClean="0"/>
              <a:t>‹#›</a:t>
            </a:fld>
            <a:endParaRPr lang="en-US"/>
          </a:p>
        </p:txBody>
      </p:sp>
    </p:spTree>
    <p:extLst>
      <p:ext uri="{BB962C8B-B14F-4D97-AF65-F5344CB8AC3E}">
        <p14:creationId xmlns:p14="http://schemas.microsoft.com/office/powerpoint/2010/main" val="632163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On this slide, we’re illustrating how any time-domain signal can be broken down into simpler sinusoidal components. The transform works by projecting f(t)f(t)f(t) onto sine and cosine (or complex exponential) basis functions. Below, the first plot is our original time-domain waveform.</a:t>
            </a:r>
          </a:p>
          <a:p>
            <a:pPr>
              <a:buNone/>
            </a:pPr>
            <a:r>
              <a:rPr lang="en-US" dirty="0"/>
              <a:t>The middle plot shows its frequency spectrum: a single spike at the dominant frequency of the signal.</a:t>
            </a:r>
          </a:p>
          <a:p>
            <a:r>
              <a:rPr lang="en-US" dirty="0"/>
              <a:t>That peak tells us exactly which sinusoid makes up the waveform. Finally, the inverse Fourier transform can bring the signal back</a:t>
            </a:r>
          </a:p>
        </p:txBody>
      </p:sp>
      <p:sp>
        <p:nvSpPr>
          <p:cNvPr id="4" name="Slide Number Placeholder 3"/>
          <p:cNvSpPr>
            <a:spLocks noGrp="1"/>
          </p:cNvSpPr>
          <p:nvPr>
            <p:ph type="sldNum" sz="quarter" idx="5"/>
          </p:nvPr>
        </p:nvSpPr>
        <p:spPr/>
        <p:txBody>
          <a:bodyPr/>
          <a:lstStyle/>
          <a:p>
            <a:fld id="{FE43A4F1-4FDF-4766-9518-3734D69D7365}" type="slidenum">
              <a:rPr lang="en-US" smtClean="0"/>
              <a:t>2</a:t>
            </a:fld>
            <a:endParaRPr lang="en-US"/>
          </a:p>
        </p:txBody>
      </p:sp>
    </p:spTree>
    <p:extLst>
      <p:ext uri="{BB962C8B-B14F-4D97-AF65-F5344CB8AC3E}">
        <p14:creationId xmlns:p14="http://schemas.microsoft.com/office/powerpoint/2010/main" val="2226326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learn </a:t>
            </a:r>
            <a:r>
              <a:rPr lang="en-US" i="1" dirty="0"/>
              <a:t>which</a:t>
            </a:r>
            <a:r>
              <a:rPr lang="en-US" dirty="0"/>
              <a:t> frequencies are present—but </a:t>
            </a:r>
            <a:r>
              <a:rPr lang="en-US" b="1" dirty="0"/>
              <a:t>not</a:t>
            </a:r>
            <a:r>
              <a:rPr lang="en-US" dirty="0"/>
              <a:t> </a:t>
            </a:r>
            <a:r>
              <a:rPr lang="en-US" i="1" dirty="0"/>
              <a:t>when</a:t>
            </a:r>
            <a:r>
              <a:rPr lang="en-US" dirty="0"/>
              <a:t> they occur in time. Fourier allows perfect reconstruction. However, there is not time information . It is due to time –frequency uncertainty. If you a have high resolution in time domain , you will have poor resolution in frequency domain. So we need find a compromise. Which motivates time–frequency methods (e.g.\ wavelets) when you need both time and frequency resolution. Maybe not with super good resolution but decent enough.</a:t>
            </a:r>
          </a:p>
        </p:txBody>
      </p:sp>
      <p:sp>
        <p:nvSpPr>
          <p:cNvPr id="4" name="Slide Number Placeholder 3"/>
          <p:cNvSpPr>
            <a:spLocks noGrp="1"/>
          </p:cNvSpPr>
          <p:nvPr>
            <p:ph type="sldNum" sz="quarter" idx="5"/>
          </p:nvPr>
        </p:nvSpPr>
        <p:spPr/>
        <p:txBody>
          <a:bodyPr/>
          <a:lstStyle/>
          <a:p>
            <a:fld id="{FE43A4F1-4FDF-4766-9518-3734D69D7365}" type="slidenum">
              <a:rPr lang="en-US" smtClean="0"/>
              <a:t>3</a:t>
            </a:fld>
            <a:endParaRPr lang="en-US"/>
          </a:p>
        </p:txBody>
      </p:sp>
    </p:spTree>
    <p:extLst>
      <p:ext uri="{BB962C8B-B14F-4D97-AF65-F5344CB8AC3E}">
        <p14:creationId xmlns:p14="http://schemas.microsoft.com/office/powerpoint/2010/main" val="3568049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2D map is your wavelet fingerprint</a:t>
            </a:r>
          </a:p>
        </p:txBody>
      </p:sp>
      <p:sp>
        <p:nvSpPr>
          <p:cNvPr id="4" name="Slide Number Placeholder 3"/>
          <p:cNvSpPr>
            <a:spLocks noGrp="1"/>
          </p:cNvSpPr>
          <p:nvPr>
            <p:ph type="sldNum" sz="quarter" idx="5"/>
          </p:nvPr>
        </p:nvSpPr>
        <p:spPr/>
        <p:txBody>
          <a:bodyPr/>
          <a:lstStyle/>
          <a:p>
            <a:fld id="{FE43A4F1-4FDF-4766-9518-3734D69D7365}" type="slidenum">
              <a:rPr lang="en-US" smtClean="0"/>
              <a:t>4</a:t>
            </a:fld>
            <a:endParaRPr lang="en-US"/>
          </a:p>
        </p:txBody>
      </p:sp>
    </p:spTree>
    <p:extLst>
      <p:ext uri="{BB962C8B-B14F-4D97-AF65-F5344CB8AC3E}">
        <p14:creationId xmlns:p14="http://schemas.microsoft.com/office/powerpoint/2010/main" val="3215102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When you change a, you dilate or compress φ.</a:t>
            </a:r>
          </a:p>
          <a:p>
            <a:pPr>
              <a:buFont typeface="Arial" panose="020B0604020202020204" pitchFamily="34" charset="0"/>
              <a:buChar char="•"/>
            </a:pPr>
            <a:r>
              <a:rPr lang="en-US" b="1" dirty="0"/>
              <a:t>Small b</a:t>
            </a:r>
            <a:r>
              <a:rPr lang="en-US" dirty="0"/>
              <a:t> ⇒ compressed wavelet ⇒ high-frequency “zoom”</a:t>
            </a:r>
          </a:p>
          <a:p>
            <a:pPr>
              <a:buFont typeface="Arial" panose="020B0604020202020204" pitchFamily="34" charset="0"/>
              <a:buChar char="•"/>
            </a:pPr>
            <a:r>
              <a:rPr lang="en-US" b="1" dirty="0"/>
              <a:t>Large b</a:t>
            </a:r>
            <a:r>
              <a:rPr lang="en-US" dirty="0"/>
              <a:t> ⇒ stretched wavelet ⇒ low-frequency “overview”</a:t>
            </a:r>
            <a:br>
              <a:rPr lang="en-US" dirty="0"/>
            </a:br>
            <a:br>
              <a:rPr lang="en-US" dirty="0"/>
            </a:br>
            <a:r>
              <a:rPr lang="en-US" dirty="0"/>
              <a:t>Shifts the center of the wavelet along t</a:t>
            </a:r>
          </a:p>
          <a:p>
            <a:endParaRPr lang="en-US" dirty="0"/>
          </a:p>
        </p:txBody>
      </p:sp>
      <p:sp>
        <p:nvSpPr>
          <p:cNvPr id="4" name="Slide Number Placeholder 3"/>
          <p:cNvSpPr>
            <a:spLocks noGrp="1"/>
          </p:cNvSpPr>
          <p:nvPr>
            <p:ph type="sldNum" sz="quarter" idx="5"/>
          </p:nvPr>
        </p:nvSpPr>
        <p:spPr/>
        <p:txBody>
          <a:bodyPr/>
          <a:lstStyle/>
          <a:p>
            <a:fld id="{FE43A4F1-4FDF-4766-9518-3734D69D7365}" type="slidenum">
              <a:rPr lang="en-US" smtClean="0"/>
              <a:t>5</a:t>
            </a:fld>
            <a:endParaRPr lang="en-US"/>
          </a:p>
        </p:txBody>
      </p:sp>
    </p:spTree>
    <p:extLst>
      <p:ext uri="{BB962C8B-B14F-4D97-AF65-F5344CB8AC3E}">
        <p14:creationId xmlns:p14="http://schemas.microsoft.com/office/powerpoint/2010/main" val="4041604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Because gold nanoparticles has easy surface functionalization and high biocompatibility. This sample mimics how gold nanoparticles interact with a key mucus protein under different PH for different reduction time.</a:t>
            </a:r>
            <a:br>
              <a:rPr lang="en-US" dirty="0"/>
            </a:br>
            <a:br>
              <a:rPr lang="en-US" dirty="0"/>
            </a:br>
            <a:r>
              <a:rPr lang="en-US" dirty="0"/>
              <a:t>The main purpose of this research is to explain the reduction mechanism of gold by mucin (a natural glycoprotein).</a:t>
            </a:r>
          </a:p>
          <a:p>
            <a:pPr>
              <a:buNone/>
            </a:pPr>
            <a:r>
              <a:rPr lang="en-US" dirty="0"/>
              <a:t>2. Try to find explanation to the empiric results that I have seen in lab, in terms of:</a:t>
            </a:r>
          </a:p>
          <a:p>
            <a:pPr>
              <a:buNone/>
            </a:pPr>
            <a:r>
              <a:rPr lang="en-US" dirty="0"/>
              <a:t>     </a:t>
            </a:r>
            <a:r>
              <a:rPr lang="en-US" dirty="0" err="1"/>
              <a:t>ph</a:t>
            </a:r>
            <a:r>
              <a:rPr lang="en-US" dirty="0"/>
              <a:t> effect</a:t>
            </a:r>
          </a:p>
          <a:p>
            <a:pPr>
              <a:buNone/>
            </a:pPr>
            <a:r>
              <a:rPr lang="en-US" dirty="0"/>
              <a:t>     Time effect</a:t>
            </a:r>
          </a:p>
          <a:p>
            <a:pPr>
              <a:buNone/>
            </a:pPr>
            <a:r>
              <a:rPr lang="en-US" dirty="0"/>
              <a:t>     Mucin concentration </a:t>
            </a:r>
          </a:p>
          <a:p>
            <a:pPr>
              <a:buNone/>
            </a:pPr>
            <a:r>
              <a:rPr lang="en-US" dirty="0"/>
              <a:t>Considering size and shape of the nanoparticles.</a:t>
            </a:r>
          </a:p>
          <a:p>
            <a:pPr>
              <a:buNone/>
            </a:pPr>
            <a:br>
              <a:rPr lang="en-US" dirty="0"/>
            </a:br>
            <a:endParaRPr lang="en-US" dirty="0"/>
          </a:p>
        </p:txBody>
      </p:sp>
      <p:sp>
        <p:nvSpPr>
          <p:cNvPr id="4" name="Slide Number Placeholder 3"/>
          <p:cNvSpPr>
            <a:spLocks noGrp="1"/>
          </p:cNvSpPr>
          <p:nvPr>
            <p:ph type="sldNum" sz="quarter" idx="5"/>
          </p:nvPr>
        </p:nvSpPr>
        <p:spPr/>
        <p:txBody>
          <a:bodyPr/>
          <a:lstStyle/>
          <a:p>
            <a:fld id="{FE43A4F1-4FDF-4766-9518-3734D69D7365}" type="slidenum">
              <a:rPr lang="en-US" smtClean="0"/>
              <a:t>6</a:t>
            </a:fld>
            <a:endParaRPr lang="en-US"/>
          </a:p>
        </p:txBody>
      </p:sp>
    </p:spTree>
    <p:extLst>
      <p:ext uri="{BB962C8B-B14F-4D97-AF65-F5344CB8AC3E}">
        <p14:creationId xmlns:p14="http://schemas.microsoft.com/office/powerpoint/2010/main" val="2021357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Larch is an open-source Python library designed specifically for processing and analyzing X-ray spectroscopy data—most notably X-ray absorption spectroscopy (XAS). It provides everything from data import and pre-processing (background subtraction, normalization, Fourier transforms) to fitting (e.g. </a:t>
            </a:r>
            <a:r>
              <a:rPr lang="en-US" dirty="0" err="1"/>
              <a:t>Feff</a:t>
            </a:r>
            <a:r>
              <a:rPr lang="en-US" dirty="0"/>
              <a:t>-based EXAFS modeling)</a:t>
            </a:r>
          </a:p>
        </p:txBody>
      </p:sp>
      <p:sp>
        <p:nvSpPr>
          <p:cNvPr id="4" name="Slide Number Placeholder 3"/>
          <p:cNvSpPr>
            <a:spLocks noGrp="1"/>
          </p:cNvSpPr>
          <p:nvPr>
            <p:ph type="sldNum" sz="quarter" idx="5"/>
          </p:nvPr>
        </p:nvSpPr>
        <p:spPr/>
        <p:txBody>
          <a:bodyPr/>
          <a:lstStyle/>
          <a:p>
            <a:fld id="{FE43A4F1-4FDF-4766-9518-3734D69D7365}" type="slidenum">
              <a:rPr lang="en-US" smtClean="0"/>
              <a:t>7</a:t>
            </a:fld>
            <a:endParaRPr lang="en-US"/>
          </a:p>
        </p:txBody>
      </p:sp>
    </p:spTree>
    <p:extLst>
      <p:ext uri="{BB962C8B-B14F-4D97-AF65-F5344CB8AC3E}">
        <p14:creationId xmlns:p14="http://schemas.microsoft.com/office/powerpoint/2010/main" val="359090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comparing the Fourier‐transformed R-space (left) with continuous wavelet transforms (CWT) using Shannon, Morlet and Paul wavelets for both the foil (top row) and our nanoparticle sample (bottom row). This is a finger printing method. And it confirms lack of Au-Au contribution in signal.</a:t>
            </a:r>
          </a:p>
        </p:txBody>
      </p:sp>
      <p:sp>
        <p:nvSpPr>
          <p:cNvPr id="4" name="Slide Number Placeholder 3"/>
          <p:cNvSpPr>
            <a:spLocks noGrp="1"/>
          </p:cNvSpPr>
          <p:nvPr>
            <p:ph type="sldNum" sz="quarter" idx="5"/>
          </p:nvPr>
        </p:nvSpPr>
        <p:spPr/>
        <p:txBody>
          <a:bodyPr/>
          <a:lstStyle/>
          <a:p>
            <a:fld id="{FE43A4F1-4FDF-4766-9518-3734D69D7365}" type="slidenum">
              <a:rPr lang="en-US" smtClean="0"/>
              <a:t>9</a:t>
            </a:fld>
            <a:endParaRPr lang="en-US"/>
          </a:p>
        </p:txBody>
      </p:sp>
    </p:spTree>
    <p:extLst>
      <p:ext uri="{BB962C8B-B14F-4D97-AF65-F5344CB8AC3E}">
        <p14:creationId xmlns:p14="http://schemas.microsoft.com/office/powerpoint/2010/main" val="3157450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17309-EEFC-8E7F-8509-8A708DFCE9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B085A1-18DF-3B6A-64B6-2ACDBDDDBF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D6CF71-291F-3877-804A-4BCC1644C8C6}"/>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5" name="Footer Placeholder 4">
            <a:extLst>
              <a:ext uri="{FF2B5EF4-FFF2-40B4-BE49-F238E27FC236}">
                <a16:creationId xmlns:a16="http://schemas.microsoft.com/office/drawing/2014/main" id="{B2492B89-5503-73EE-0E69-69E2E56A8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DFCBE-1B04-C414-64E3-7B2F404147AB}"/>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448707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4663F-3F5E-A5A5-076A-2D80E57A20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4B568A-9BA5-DC71-4D28-61E7E9B38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EEEFB-34B0-C347-E551-374687442500}"/>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5" name="Footer Placeholder 4">
            <a:extLst>
              <a:ext uri="{FF2B5EF4-FFF2-40B4-BE49-F238E27FC236}">
                <a16:creationId xmlns:a16="http://schemas.microsoft.com/office/drawing/2014/main" id="{E57C228E-F779-4DF0-FC31-DED94FA3A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A25D9-1B26-945C-D742-4810A90592DF}"/>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149123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2F11AA-23D5-6A20-B689-5439C6FCEB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C070E2-6A43-1AF7-B400-5ABE0DE282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F1A156-67A2-3DB4-7D91-7C6C2E397862}"/>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5" name="Footer Placeholder 4">
            <a:extLst>
              <a:ext uri="{FF2B5EF4-FFF2-40B4-BE49-F238E27FC236}">
                <a16:creationId xmlns:a16="http://schemas.microsoft.com/office/drawing/2014/main" id="{2782C1CC-4A2F-45E3-FF27-B8242B046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BA9FD-5BFC-BF1C-3C03-F2669225D768}"/>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36402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418B-881A-5CF9-9C7B-159918E5E1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87B917-59B1-F1FA-47F1-B21736E898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FE3D7C-775C-CACD-1359-EBFE57A31128}"/>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5" name="Footer Placeholder 4">
            <a:extLst>
              <a:ext uri="{FF2B5EF4-FFF2-40B4-BE49-F238E27FC236}">
                <a16:creationId xmlns:a16="http://schemas.microsoft.com/office/drawing/2014/main" id="{18F15228-9511-D6A8-5268-1B1CD4294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63027-E768-D39B-C3AD-C659AC06002E}"/>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2959887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9C35-B5B7-6300-73DD-00AFDE0B66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F4351D-126F-7701-570D-2E1FB40512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BEC96-AFE7-0933-9BF7-06FA629F2BA7}"/>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5" name="Footer Placeholder 4">
            <a:extLst>
              <a:ext uri="{FF2B5EF4-FFF2-40B4-BE49-F238E27FC236}">
                <a16:creationId xmlns:a16="http://schemas.microsoft.com/office/drawing/2014/main" id="{4A2D966B-7640-0FB3-A3B2-D290F2150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D6E0-6705-7102-18F5-795BF46413F7}"/>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991443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F604-3B1D-283C-1063-3004416492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74D063-042C-0AFB-B4CA-AEA6B2856D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B561C-BC5D-09AE-FBF0-DB44D5867E3D}"/>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5" name="Footer Placeholder 4">
            <a:extLst>
              <a:ext uri="{FF2B5EF4-FFF2-40B4-BE49-F238E27FC236}">
                <a16:creationId xmlns:a16="http://schemas.microsoft.com/office/drawing/2014/main" id="{E950B8FD-7DF6-3B92-2F9C-E17CA3BBD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23939-5FE9-4A26-118D-8F5E84F68127}"/>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316248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ACBD-8BC3-9AFE-DC33-D532F2C207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E5F72D-87A8-C5A8-C078-F7653B32F2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08281F-7050-3884-3D4D-83178299D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3A9C08-B9F3-1380-753F-3510F5032AFE}"/>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6" name="Footer Placeholder 5">
            <a:extLst>
              <a:ext uri="{FF2B5EF4-FFF2-40B4-BE49-F238E27FC236}">
                <a16:creationId xmlns:a16="http://schemas.microsoft.com/office/drawing/2014/main" id="{8BA084A4-1089-32B8-FC56-1E348E5A22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B58D39-CB2E-4D7E-8732-DD203292EAD3}"/>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4292546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847E-663C-0379-37FF-D4D9A8FB0D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53DFDB-9F8E-A99B-8E27-4EFFE3D1A6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E8CA7C-38CA-4F89-F088-F3805C3CB1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082A1E-F529-02DD-CFA8-68226638DC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B2D1E7-A62A-817E-5447-1CAB43E57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F7E175-DBBA-EB88-9BF9-680B2B88B284}"/>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8" name="Footer Placeholder 7">
            <a:extLst>
              <a:ext uri="{FF2B5EF4-FFF2-40B4-BE49-F238E27FC236}">
                <a16:creationId xmlns:a16="http://schemas.microsoft.com/office/drawing/2014/main" id="{2758411C-3F28-3E30-D205-C24A7A034D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4F3223-5B8A-2755-73E0-49A4F60865F9}"/>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3963891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AA32-058F-EFAA-FB96-497EA499A3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D40333-4754-825E-F84C-B99FCBA8628A}"/>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4" name="Footer Placeholder 3">
            <a:extLst>
              <a:ext uri="{FF2B5EF4-FFF2-40B4-BE49-F238E27FC236}">
                <a16:creationId xmlns:a16="http://schemas.microsoft.com/office/drawing/2014/main" id="{9D9DA92E-F30A-2CDD-ADCA-3B36EEB060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19C23-AF98-16A2-DF4A-160A3A99C3EA}"/>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4269569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475D67-8412-C03F-E930-5E7D09459D4E}"/>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3" name="Footer Placeholder 2">
            <a:extLst>
              <a:ext uri="{FF2B5EF4-FFF2-40B4-BE49-F238E27FC236}">
                <a16:creationId xmlns:a16="http://schemas.microsoft.com/office/drawing/2014/main" id="{EF6F3CF7-965B-A2D5-1A71-23E76D0B02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372E86-B87E-5587-8A89-36FDFE9BE0A2}"/>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2466899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645B-0C59-3CE3-6E86-939249A0D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C1DAB3-4C06-C133-4EAA-E5CEB68FE4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AB5C3C-0225-9DB1-656F-F1A177D6B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A378D-6229-3BBC-C3FB-D00D786AD300}"/>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6" name="Footer Placeholder 5">
            <a:extLst>
              <a:ext uri="{FF2B5EF4-FFF2-40B4-BE49-F238E27FC236}">
                <a16:creationId xmlns:a16="http://schemas.microsoft.com/office/drawing/2014/main" id="{6C34D3A7-C56F-A7B2-A66F-3F538AF262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AE7A5-88DA-1416-985C-BB2F00865504}"/>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38182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A07F4-94AF-A526-83C0-1C088EB86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4B1BC2-793D-A601-D20E-9296772DFC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504504-0DA1-AF0A-0F51-05217A97939C}"/>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5" name="Footer Placeholder 4">
            <a:extLst>
              <a:ext uri="{FF2B5EF4-FFF2-40B4-BE49-F238E27FC236}">
                <a16:creationId xmlns:a16="http://schemas.microsoft.com/office/drawing/2014/main" id="{9BD6E617-C299-133A-A765-DB1A20F38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746347-EF5A-C8A5-85A9-BA048E842C5C}"/>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769263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CCE-8B9E-8A18-703A-003F85160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87FBD8-14D9-CF86-225E-C07490671F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2199C3-0F7C-15EC-1881-3242DA457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97C876-72BF-365F-7D25-B4922EC3A24E}"/>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6" name="Footer Placeholder 5">
            <a:extLst>
              <a:ext uri="{FF2B5EF4-FFF2-40B4-BE49-F238E27FC236}">
                <a16:creationId xmlns:a16="http://schemas.microsoft.com/office/drawing/2014/main" id="{CFA9D07E-519F-83E4-CCF9-4C222755E8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6CBC13-02E3-26C2-5C3B-F7A6B50CABB1}"/>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9322274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5B607-7348-9CC9-BBB0-770BBF346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F210FE-7F46-6965-9415-E41EEBE452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5991F-8185-E768-76BB-DBF336C05CE4}"/>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5" name="Footer Placeholder 4">
            <a:extLst>
              <a:ext uri="{FF2B5EF4-FFF2-40B4-BE49-F238E27FC236}">
                <a16:creationId xmlns:a16="http://schemas.microsoft.com/office/drawing/2014/main" id="{2ADFFFA4-65B5-D6EE-1FC6-008455543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F7001-1D79-D279-D88A-AB19DA4F2D5F}"/>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1922829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43FF44-4EBA-BFD3-4336-54FB06DE5D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700BEE-6BB0-CC8A-F1F8-3F1E5DD9FC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D4263-69D9-787D-407F-500C4BEE1319}"/>
              </a:ext>
            </a:extLst>
          </p:cNvPr>
          <p:cNvSpPr>
            <a:spLocks noGrp="1"/>
          </p:cNvSpPr>
          <p:nvPr>
            <p:ph type="dt" sz="half" idx="10"/>
          </p:nvPr>
        </p:nvSpPr>
        <p:spPr/>
        <p:txBody>
          <a:bodyPr/>
          <a:lstStyle/>
          <a:p>
            <a:fld id="{307E83FF-1763-449A-8A52-34805232FC0C}" type="datetimeFigureOut">
              <a:rPr lang="en-US" smtClean="0"/>
              <a:t>4/29/2025</a:t>
            </a:fld>
            <a:endParaRPr lang="en-US"/>
          </a:p>
        </p:txBody>
      </p:sp>
      <p:sp>
        <p:nvSpPr>
          <p:cNvPr id="5" name="Footer Placeholder 4">
            <a:extLst>
              <a:ext uri="{FF2B5EF4-FFF2-40B4-BE49-F238E27FC236}">
                <a16:creationId xmlns:a16="http://schemas.microsoft.com/office/drawing/2014/main" id="{4672A536-3E2A-9236-B9AE-5AE5F957C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0A8F2-9E57-9851-2BEA-C92BAEB0AB20}"/>
              </a:ext>
            </a:extLst>
          </p:cNvPr>
          <p:cNvSpPr>
            <a:spLocks noGrp="1"/>
          </p:cNvSpPr>
          <p:nvPr>
            <p:ph type="sldNum" sz="quarter" idx="12"/>
          </p:nvPr>
        </p:nvSpPr>
        <p:spPr/>
        <p:txBody>
          <a:bodyPr/>
          <a:lstStyle/>
          <a:p>
            <a:fld id="{80EEA303-7319-45BF-BC20-E075FDD74AE7}" type="slidenum">
              <a:rPr lang="en-US" smtClean="0"/>
              <a:t>‹#›</a:t>
            </a:fld>
            <a:endParaRPr lang="en-US"/>
          </a:p>
        </p:txBody>
      </p:sp>
    </p:spTree>
    <p:extLst>
      <p:ext uri="{BB962C8B-B14F-4D97-AF65-F5344CB8AC3E}">
        <p14:creationId xmlns:p14="http://schemas.microsoft.com/office/powerpoint/2010/main" val="2704790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F472E-62BA-DA85-8223-801756A539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53EA25-1CAD-8FFF-30FB-9204536F07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18E-6826-B2EC-F3B4-85B076316669}"/>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5" name="Footer Placeholder 4">
            <a:extLst>
              <a:ext uri="{FF2B5EF4-FFF2-40B4-BE49-F238E27FC236}">
                <a16:creationId xmlns:a16="http://schemas.microsoft.com/office/drawing/2014/main" id="{05D4D279-9B50-1AB2-8B13-A7B24AE28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CF65E-0152-AFED-BC34-38C2F95EB491}"/>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3961652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E029-511D-D22F-783A-741C826B6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5E57C0-3E45-EA08-44D4-557618179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C3051-D968-61E6-F70A-2D1EA60CA8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F33133-8926-3F62-5AAE-2CABA866F1B7}"/>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6" name="Footer Placeholder 5">
            <a:extLst>
              <a:ext uri="{FF2B5EF4-FFF2-40B4-BE49-F238E27FC236}">
                <a16:creationId xmlns:a16="http://schemas.microsoft.com/office/drawing/2014/main" id="{1A09E6CB-4568-8EAB-E392-47110ADBBF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8E995-68C3-74D6-4769-CB209AF10533}"/>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3275834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B569-5E51-3044-4486-4AB63CB640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8847AF-D6DA-1DE1-6842-01AA1378A2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88D169-6BDA-5158-7AB4-5E9142D5F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1FDB6-4C44-DA2B-66C0-5E8F83794C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69F14B-A16F-14CE-23CA-2F6CD16F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BBCEA8-70B4-6A0C-ECC9-53F07B94AAEC}"/>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8" name="Footer Placeholder 7">
            <a:extLst>
              <a:ext uri="{FF2B5EF4-FFF2-40B4-BE49-F238E27FC236}">
                <a16:creationId xmlns:a16="http://schemas.microsoft.com/office/drawing/2014/main" id="{1CB774DA-4074-FAFD-01C0-AFE704D08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0DC043-3FE5-67A6-DA34-CDC18681D687}"/>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2105785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8263-04C6-9958-2D88-F6484442D8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8FE2F2-E906-8425-63A2-D2A7D7595D9D}"/>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4" name="Footer Placeholder 3">
            <a:extLst>
              <a:ext uri="{FF2B5EF4-FFF2-40B4-BE49-F238E27FC236}">
                <a16:creationId xmlns:a16="http://schemas.microsoft.com/office/drawing/2014/main" id="{DFB45129-9251-E064-C2EA-81C51E12F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EBCFAB-5B0E-4988-8C30-E63B03AD55B0}"/>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95646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708633-A341-ECDF-B2FA-87C1F11F51A8}"/>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3" name="Footer Placeholder 2">
            <a:extLst>
              <a:ext uri="{FF2B5EF4-FFF2-40B4-BE49-F238E27FC236}">
                <a16:creationId xmlns:a16="http://schemas.microsoft.com/office/drawing/2014/main" id="{24EDEE78-0C05-C991-38F9-227BCF046C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C2BC2-9CA7-6401-B26B-5CBBD8D73CBE}"/>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3550005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C8C5A-4FE5-1988-C389-2AC3F57B0B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95570B-15FD-00D7-84B5-8F73051793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31B68-5F23-755C-D2A7-7EEEA9356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379B27-D7C6-9B39-E890-95BF015873A4}"/>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6" name="Footer Placeholder 5">
            <a:extLst>
              <a:ext uri="{FF2B5EF4-FFF2-40B4-BE49-F238E27FC236}">
                <a16:creationId xmlns:a16="http://schemas.microsoft.com/office/drawing/2014/main" id="{385F96C2-6DF9-172D-4C57-4057B8DFB3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479645-3E89-AFE7-D58E-A36DB7503D8E}"/>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359452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734A-32E4-3E5C-A47E-50AEAF91F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B396E2-72E1-5F9B-2FEB-A4B16A9AC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2FFBAA-4390-80A6-3CE0-5884209F0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4662CD-2F7B-3671-EDF7-20B0C77B27BC}"/>
              </a:ext>
            </a:extLst>
          </p:cNvPr>
          <p:cNvSpPr>
            <a:spLocks noGrp="1"/>
          </p:cNvSpPr>
          <p:nvPr>
            <p:ph type="dt" sz="half" idx="10"/>
          </p:nvPr>
        </p:nvSpPr>
        <p:spPr/>
        <p:txBody>
          <a:bodyPr/>
          <a:lstStyle/>
          <a:p>
            <a:fld id="{BFF85FED-58DB-443C-B0EF-CC1EF35ACA12}" type="datetimeFigureOut">
              <a:rPr lang="en-US" smtClean="0"/>
              <a:t>4/29/2025</a:t>
            </a:fld>
            <a:endParaRPr lang="en-US"/>
          </a:p>
        </p:txBody>
      </p:sp>
      <p:sp>
        <p:nvSpPr>
          <p:cNvPr id="6" name="Footer Placeholder 5">
            <a:extLst>
              <a:ext uri="{FF2B5EF4-FFF2-40B4-BE49-F238E27FC236}">
                <a16:creationId xmlns:a16="http://schemas.microsoft.com/office/drawing/2014/main" id="{5BDC23B6-B628-0956-6B82-3239EA26F9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DEEA7-37DA-0482-91AA-3DD5268F5F97}"/>
              </a:ext>
            </a:extLst>
          </p:cNvPr>
          <p:cNvSpPr>
            <a:spLocks noGrp="1"/>
          </p:cNvSpPr>
          <p:nvPr>
            <p:ph type="sldNum" sz="quarter" idx="12"/>
          </p:nvPr>
        </p:nvSpPr>
        <p:spPr/>
        <p:txBody>
          <a:bodyPr/>
          <a:lstStyle/>
          <a:p>
            <a:fld id="{B45C4345-3C9B-4CCA-B9DF-F559F6CE0848}" type="slidenum">
              <a:rPr lang="en-US" smtClean="0"/>
              <a:t>‹#›</a:t>
            </a:fld>
            <a:endParaRPr lang="en-US"/>
          </a:p>
        </p:txBody>
      </p:sp>
    </p:spTree>
    <p:extLst>
      <p:ext uri="{BB962C8B-B14F-4D97-AF65-F5344CB8AC3E}">
        <p14:creationId xmlns:p14="http://schemas.microsoft.com/office/powerpoint/2010/main" val="471283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20085D-CD78-7DE4-BE16-0D6523F748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A1F8FE-0F53-1AEC-0F60-2E8E31A983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F0462-9574-CE60-B337-D8DAF8AB9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F85FED-58DB-443C-B0EF-CC1EF35ACA12}" type="datetimeFigureOut">
              <a:rPr lang="en-US" smtClean="0"/>
              <a:t>4/29/2025</a:t>
            </a:fld>
            <a:endParaRPr lang="en-US"/>
          </a:p>
        </p:txBody>
      </p:sp>
      <p:sp>
        <p:nvSpPr>
          <p:cNvPr id="5" name="Footer Placeholder 4">
            <a:extLst>
              <a:ext uri="{FF2B5EF4-FFF2-40B4-BE49-F238E27FC236}">
                <a16:creationId xmlns:a16="http://schemas.microsoft.com/office/drawing/2014/main" id="{A4CF75F7-FBC3-D322-336A-9FBDAE6EBB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D16B828-BE35-EFC7-D53B-DCB2ED1B7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5C4345-3C9B-4CCA-B9DF-F559F6CE0848}" type="slidenum">
              <a:rPr lang="en-US" smtClean="0"/>
              <a:t>‹#›</a:t>
            </a:fld>
            <a:endParaRPr lang="en-US"/>
          </a:p>
        </p:txBody>
      </p:sp>
    </p:spTree>
    <p:extLst>
      <p:ext uri="{BB962C8B-B14F-4D97-AF65-F5344CB8AC3E}">
        <p14:creationId xmlns:p14="http://schemas.microsoft.com/office/powerpoint/2010/main" val="108820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C9266B-5DF6-6471-C1E8-9D83145BFD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901602-3B0F-B6B4-B559-85C7C405C2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16D7B-B6FA-771F-DDD4-44BF1B57E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7E83FF-1763-449A-8A52-34805232FC0C}" type="datetimeFigureOut">
              <a:rPr lang="en-US" smtClean="0"/>
              <a:t>4/29/2025</a:t>
            </a:fld>
            <a:endParaRPr lang="en-US"/>
          </a:p>
        </p:txBody>
      </p:sp>
      <p:sp>
        <p:nvSpPr>
          <p:cNvPr id="5" name="Footer Placeholder 4">
            <a:extLst>
              <a:ext uri="{FF2B5EF4-FFF2-40B4-BE49-F238E27FC236}">
                <a16:creationId xmlns:a16="http://schemas.microsoft.com/office/drawing/2014/main" id="{B44BC4FE-DE9A-0674-DAD3-3E427ECCF0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54E294-8EE1-B2DA-0708-0FBC2CBE4E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EEA303-7319-45BF-BC20-E075FDD74AE7}" type="slidenum">
              <a:rPr lang="en-US" smtClean="0"/>
              <a:t>‹#›</a:t>
            </a:fld>
            <a:endParaRPr lang="en-US"/>
          </a:p>
        </p:txBody>
      </p:sp>
    </p:spTree>
    <p:extLst>
      <p:ext uri="{BB962C8B-B14F-4D97-AF65-F5344CB8AC3E}">
        <p14:creationId xmlns:p14="http://schemas.microsoft.com/office/powerpoint/2010/main" val="1474626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3.gi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5.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7A9C1-35A3-8756-1C6D-F5A837E9EFAA}"/>
              </a:ext>
            </a:extLst>
          </p:cNvPr>
          <p:cNvSpPr>
            <a:spLocks noGrp="1"/>
          </p:cNvSpPr>
          <p:nvPr>
            <p:ph type="ctrTitle"/>
          </p:nvPr>
        </p:nvSpPr>
        <p:spPr/>
        <p:txBody>
          <a:bodyPr/>
          <a:lstStyle/>
          <a:p>
            <a:r>
              <a:rPr lang="en-US" dirty="0"/>
              <a:t>WT-XAFS</a:t>
            </a:r>
          </a:p>
        </p:txBody>
      </p:sp>
      <p:sp>
        <p:nvSpPr>
          <p:cNvPr id="3" name="Subtitle 2">
            <a:extLst>
              <a:ext uri="{FF2B5EF4-FFF2-40B4-BE49-F238E27FC236}">
                <a16:creationId xmlns:a16="http://schemas.microsoft.com/office/drawing/2014/main" id="{0953B436-768E-9EAD-6841-6ADFC8B385DB}"/>
              </a:ext>
            </a:extLst>
          </p:cNvPr>
          <p:cNvSpPr>
            <a:spLocks noGrp="1"/>
          </p:cNvSpPr>
          <p:nvPr>
            <p:ph type="subTitle" idx="1"/>
          </p:nvPr>
        </p:nvSpPr>
        <p:spPr/>
        <p:txBody>
          <a:bodyPr/>
          <a:lstStyle/>
          <a:p>
            <a:r>
              <a:rPr lang="en-US" dirty="0"/>
              <a:t>Rafat Hossain Aunkon</a:t>
            </a:r>
          </a:p>
        </p:txBody>
      </p:sp>
    </p:spTree>
    <p:extLst>
      <p:ext uri="{BB962C8B-B14F-4D97-AF65-F5344CB8AC3E}">
        <p14:creationId xmlns:p14="http://schemas.microsoft.com/office/powerpoint/2010/main" val="2028718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C820-9D3E-5CCF-1564-54598979CF94}"/>
              </a:ext>
            </a:extLst>
          </p:cNvPr>
          <p:cNvSpPr>
            <a:spLocks noGrp="1"/>
          </p:cNvSpPr>
          <p:nvPr>
            <p:ph type="title"/>
          </p:nvPr>
        </p:nvSpPr>
        <p:spPr>
          <a:xfrm>
            <a:off x="838200" y="365125"/>
            <a:ext cx="3788664" cy="384683"/>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BB9CDA92-EF61-E49B-E36E-3BDDEFDF0649}"/>
              </a:ext>
            </a:extLst>
          </p:cNvPr>
          <p:cNvSpPr>
            <a:spLocks noGrp="1"/>
          </p:cNvSpPr>
          <p:nvPr>
            <p:ph idx="1"/>
          </p:nvPr>
        </p:nvSpPr>
        <p:spPr>
          <a:xfrm>
            <a:off x="115824" y="1491761"/>
            <a:ext cx="3989832" cy="2398903"/>
          </a:xfrm>
        </p:spPr>
        <p:txBody>
          <a:bodyPr>
            <a:normAutofit/>
          </a:bodyPr>
          <a:lstStyle/>
          <a:p>
            <a:pPr>
              <a:buNone/>
            </a:pPr>
            <a:r>
              <a:rPr lang="en-US" sz="2200" b="1" dirty="0"/>
              <a:t>Key Variables Under Study</a:t>
            </a:r>
          </a:p>
          <a:p>
            <a:pPr>
              <a:buFont typeface="Arial" panose="020B0604020202020204" pitchFamily="34" charset="0"/>
              <a:buChar char="•"/>
            </a:pPr>
            <a:r>
              <a:rPr lang="en-US" sz="2200" b="1" dirty="0"/>
              <a:t>pH effect</a:t>
            </a:r>
            <a:endParaRPr lang="en-US" sz="2200" dirty="0"/>
          </a:p>
          <a:p>
            <a:pPr>
              <a:buFont typeface="Arial" panose="020B0604020202020204" pitchFamily="34" charset="0"/>
              <a:buChar char="•"/>
            </a:pPr>
            <a:r>
              <a:rPr lang="en-US" sz="2200" b="1" dirty="0"/>
              <a:t>Incubation time</a:t>
            </a:r>
            <a:endParaRPr lang="en-US" sz="2200" dirty="0"/>
          </a:p>
          <a:p>
            <a:pPr>
              <a:buFont typeface="Arial" panose="020B0604020202020204" pitchFamily="34" charset="0"/>
              <a:buChar char="•"/>
            </a:pPr>
            <a:r>
              <a:rPr lang="en-US" sz="2200" b="1" dirty="0"/>
              <a:t>Mucin concentration</a:t>
            </a:r>
            <a:endParaRPr lang="en-US" sz="2200" dirty="0"/>
          </a:p>
        </p:txBody>
      </p:sp>
      <p:sp>
        <p:nvSpPr>
          <p:cNvPr id="5" name="TextBox 4">
            <a:extLst>
              <a:ext uri="{FF2B5EF4-FFF2-40B4-BE49-F238E27FC236}">
                <a16:creationId xmlns:a16="http://schemas.microsoft.com/office/drawing/2014/main" id="{742C0D2E-D452-E1A5-2D85-39FB8CCF83A9}"/>
              </a:ext>
            </a:extLst>
          </p:cNvPr>
          <p:cNvSpPr txBox="1"/>
          <p:nvPr/>
        </p:nvSpPr>
        <p:spPr>
          <a:xfrm>
            <a:off x="5680710" y="1767883"/>
            <a:ext cx="6094476" cy="923330"/>
          </a:xfrm>
          <a:prstGeom prst="rect">
            <a:avLst/>
          </a:prstGeom>
          <a:noFill/>
        </p:spPr>
        <p:txBody>
          <a:bodyPr wrap="square">
            <a:spAutoFit/>
          </a:bodyPr>
          <a:lstStyle/>
          <a:p>
            <a:pPr>
              <a:buNone/>
            </a:pPr>
            <a:r>
              <a:rPr lang="en-US" b="1" dirty="0"/>
              <a:t>Preliminary Findings (Samples 1–12)</a:t>
            </a:r>
          </a:p>
          <a:p>
            <a:pPr>
              <a:buFont typeface="Arial" panose="020B0604020202020204" pitchFamily="34" charset="0"/>
              <a:buChar char="•"/>
            </a:pPr>
            <a:r>
              <a:rPr lang="en-US" dirty="0"/>
              <a:t>Higher mucin concentration </a:t>
            </a:r>
            <a:r>
              <a:rPr lang="en-US" b="1" dirty="0"/>
              <a:t>and</a:t>
            </a:r>
            <a:r>
              <a:rPr lang="en-US" dirty="0"/>
              <a:t> longer incubation →</a:t>
            </a:r>
          </a:p>
          <a:p>
            <a:pPr marL="742950" lvl="1" indent="-285750">
              <a:buFont typeface="Arial" panose="020B0604020202020204" pitchFamily="34" charset="0"/>
              <a:buChar char="•"/>
            </a:pPr>
            <a:r>
              <a:rPr lang="en-US" dirty="0"/>
              <a:t>Increased Au–Au bond contribution</a:t>
            </a:r>
          </a:p>
        </p:txBody>
      </p:sp>
      <p:sp>
        <p:nvSpPr>
          <p:cNvPr id="6" name="TextBox 5">
            <a:extLst>
              <a:ext uri="{FF2B5EF4-FFF2-40B4-BE49-F238E27FC236}">
                <a16:creationId xmlns:a16="http://schemas.microsoft.com/office/drawing/2014/main" id="{C05A2CA6-5AAA-AF86-AD95-61C531433BA8}"/>
              </a:ext>
            </a:extLst>
          </p:cNvPr>
          <p:cNvSpPr txBox="1"/>
          <p:nvPr/>
        </p:nvSpPr>
        <p:spPr>
          <a:xfrm>
            <a:off x="3230118" y="4260318"/>
            <a:ext cx="6094476" cy="369332"/>
          </a:xfrm>
          <a:prstGeom prst="rect">
            <a:avLst/>
          </a:prstGeom>
          <a:noFill/>
        </p:spPr>
        <p:txBody>
          <a:bodyPr wrap="square">
            <a:spAutoFit/>
          </a:bodyPr>
          <a:lstStyle/>
          <a:p>
            <a:pPr>
              <a:buNone/>
            </a:pPr>
            <a:r>
              <a:rPr lang="en-US" b="1" dirty="0"/>
              <a:t>For most samples there were no Au-Au contribution</a:t>
            </a:r>
            <a:endParaRPr lang="en-US" dirty="0"/>
          </a:p>
        </p:txBody>
      </p:sp>
      <p:sp>
        <p:nvSpPr>
          <p:cNvPr id="8" name="TextBox 7">
            <a:extLst>
              <a:ext uri="{FF2B5EF4-FFF2-40B4-BE49-F238E27FC236}">
                <a16:creationId xmlns:a16="http://schemas.microsoft.com/office/drawing/2014/main" id="{2E0FA713-011A-FFC0-7E8E-C2BA3B96AAE6}"/>
              </a:ext>
            </a:extLst>
          </p:cNvPr>
          <p:cNvSpPr txBox="1"/>
          <p:nvPr/>
        </p:nvSpPr>
        <p:spPr>
          <a:xfrm>
            <a:off x="3230118" y="4739718"/>
            <a:ext cx="6094476" cy="646331"/>
          </a:xfrm>
          <a:prstGeom prst="rect">
            <a:avLst/>
          </a:prstGeom>
          <a:noFill/>
        </p:spPr>
        <p:txBody>
          <a:bodyPr wrap="square">
            <a:spAutoFit/>
          </a:bodyPr>
          <a:lstStyle/>
          <a:p>
            <a:pPr>
              <a:buNone/>
            </a:pPr>
            <a:r>
              <a:rPr lang="en-US" b="1" dirty="0"/>
              <a:t>Next Steps (Next Cycle)</a:t>
            </a:r>
          </a:p>
          <a:p>
            <a:pPr>
              <a:buFont typeface="Arial" panose="020B0604020202020204" pitchFamily="34" charset="0"/>
              <a:buChar char="•"/>
            </a:pPr>
            <a:r>
              <a:rPr lang="en-US" dirty="0"/>
              <a:t>Extend reduction time to </a:t>
            </a:r>
            <a:r>
              <a:rPr lang="en-US" b="1" dirty="0"/>
              <a:t>12 h</a:t>
            </a:r>
            <a:r>
              <a:rPr lang="en-US" dirty="0"/>
              <a:t>, </a:t>
            </a:r>
            <a:r>
              <a:rPr lang="en-US" b="1" dirty="0"/>
              <a:t>24 h</a:t>
            </a:r>
            <a:r>
              <a:rPr lang="en-US" dirty="0"/>
              <a:t>, </a:t>
            </a:r>
            <a:r>
              <a:rPr lang="en-US" b="1" dirty="0"/>
              <a:t>48 h</a:t>
            </a:r>
            <a:endParaRPr lang="en-US" dirty="0"/>
          </a:p>
        </p:txBody>
      </p:sp>
    </p:spTree>
    <p:extLst>
      <p:ext uri="{BB962C8B-B14F-4D97-AF65-F5344CB8AC3E}">
        <p14:creationId xmlns:p14="http://schemas.microsoft.com/office/powerpoint/2010/main" val="414902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B1218A-DB45-E0C1-0DAD-78E8109229DD}"/>
              </a:ext>
            </a:extLst>
          </p:cNvPr>
          <p:cNvSpPr txBox="1"/>
          <p:nvPr/>
        </p:nvSpPr>
        <p:spPr>
          <a:xfrm>
            <a:off x="203454" y="6261854"/>
            <a:ext cx="6094476" cy="369332"/>
          </a:xfrm>
          <a:prstGeom prst="rect">
            <a:avLst/>
          </a:prstGeom>
          <a:noFill/>
        </p:spPr>
        <p:txBody>
          <a:bodyPr wrap="square">
            <a:spAutoFit/>
          </a:bodyPr>
          <a:lstStyle/>
          <a:p>
            <a:r>
              <a:rPr lang="en-US" dirty="0"/>
              <a:t>https://youtu.be/jnxqHcObNK4?si=EaKTkuABNSlPpUvo</a:t>
            </a:r>
          </a:p>
        </p:txBody>
      </p:sp>
      <p:sp>
        <p:nvSpPr>
          <p:cNvPr id="6" name="TextBox 5">
            <a:extLst>
              <a:ext uri="{FF2B5EF4-FFF2-40B4-BE49-F238E27FC236}">
                <a16:creationId xmlns:a16="http://schemas.microsoft.com/office/drawing/2014/main" id="{42913925-FF88-7A1B-E003-CDC5C54A815D}"/>
              </a:ext>
            </a:extLst>
          </p:cNvPr>
          <p:cNvSpPr txBox="1"/>
          <p:nvPr/>
        </p:nvSpPr>
        <p:spPr>
          <a:xfrm>
            <a:off x="4480560" y="2790265"/>
            <a:ext cx="6144768" cy="769441"/>
          </a:xfrm>
          <a:prstGeom prst="rect">
            <a:avLst/>
          </a:prstGeom>
          <a:noFill/>
        </p:spPr>
        <p:txBody>
          <a:bodyPr wrap="square" rtlCol="0">
            <a:spAutoFit/>
          </a:bodyPr>
          <a:lstStyle/>
          <a:p>
            <a:r>
              <a:rPr lang="en-US" sz="4400" dirty="0"/>
              <a:t>Thank you</a:t>
            </a:r>
          </a:p>
        </p:txBody>
      </p:sp>
    </p:spTree>
    <p:extLst>
      <p:ext uri="{BB962C8B-B14F-4D97-AF65-F5344CB8AC3E}">
        <p14:creationId xmlns:p14="http://schemas.microsoft.com/office/powerpoint/2010/main" val="2864878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CDA2-1AE1-E0BE-AE9E-7990EC3A0405}"/>
              </a:ext>
            </a:extLst>
          </p:cNvPr>
          <p:cNvSpPr>
            <a:spLocks noGrp="1"/>
          </p:cNvSpPr>
          <p:nvPr>
            <p:ph type="title"/>
          </p:nvPr>
        </p:nvSpPr>
        <p:spPr>
          <a:xfrm>
            <a:off x="0" y="-81535"/>
            <a:ext cx="10515600" cy="825461"/>
          </a:xfrm>
        </p:spPr>
        <p:txBody>
          <a:bodyPr/>
          <a:lstStyle/>
          <a:p>
            <a:r>
              <a:rPr lang="en-US" dirty="0"/>
              <a:t>Decompose a wave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928114-DA1D-88E6-9494-A818CF48F70E}"/>
                  </a:ext>
                </a:extLst>
              </p:cNvPr>
              <p:cNvSpPr txBox="1"/>
              <p:nvPr/>
            </p:nvSpPr>
            <p:spPr>
              <a:xfrm>
                <a:off x="1694592" y="797188"/>
                <a:ext cx="4375205" cy="8891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b="0" i="1" smtClean="0">
                              <a:latin typeface="Cambria Math" panose="02040503050406030204" pitchFamily="18" charset="0"/>
                            </a:rPr>
                            <m:t>∞</m:t>
                          </m:r>
                        </m:sub>
                        <m:sup>
                          <m:r>
                            <a:rPr lang="en-US" sz="2400" b="0" i="1" smtClean="0">
                              <a:latin typeface="Cambria Math" panose="02040503050406030204" pitchFamily="18" charset="0"/>
                            </a:rPr>
                            <m:t>∞</m:t>
                          </m:r>
                        </m:sup>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2</m:t>
                              </m:r>
                              <m:r>
                                <a:rPr lang="en-US" sz="2400" b="0" i="1" smtClean="0">
                                  <a:latin typeface="Cambria Math" panose="02040503050406030204" pitchFamily="18" charset="0"/>
                                </a:rPr>
                                <m:t>𝜋𝜔</m:t>
                              </m:r>
                              <m:r>
                                <a:rPr lang="en-US" sz="2400" b="0" i="1" smtClean="0">
                                  <a:latin typeface="Cambria Math" panose="02040503050406030204" pitchFamily="18" charset="0"/>
                                </a:rPr>
                                <m:t>𝑡</m:t>
                              </m:r>
                            </m:sup>
                          </m:sSup>
                          <m:r>
                            <a:rPr lang="en-US" sz="2400" b="0" i="1" smtClean="0">
                              <a:latin typeface="Cambria Math" panose="02040503050406030204" pitchFamily="18" charset="0"/>
                            </a:rPr>
                            <m:t>𝑑𝑡</m:t>
                          </m:r>
                        </m:e>
                      </m:nary>
                    </m:oMath>
                  </m:oMathPara>
                </a14:m>
                <a:endParaRPr lang="en-US" sz="2400" dirty="0"/>
              </a:p>
            </p:txBody>
          </p:sp>
        </mc:Choice>
        <mc:Fallback xmlns="">
          <p:sp>
            <p:nvSpPr>
              <p:cNvPr id="7" name="TextBox 6">
                <a:extLst>
                  <a:ext uri="{FF2B5EF4-FFF2-40B4-BE49-F238E27FC236}">
                    <a16:creationId xmlns:a16="http://schemas.microsoft.com/office/drawing/2014/main" id="{1A928114-DA1D-88E6-9494-A818CF48F70E}"/>
                  </a:ext>
                </a:extLst>
              </p:cNvPr>
              <p:cNvSpPr txBox="1">
                <a:spLocks noRot="1" noChangeAspect="1" noMove="1" noResize="1" noEditPoints="1" noAdjustHandles="1" noChangeArrowheads="1" noChangeShapeType="1" noTextEdit="1"/>
              </p:cNvSpPr>
              <p:nvPr/>
            </p:nvSpPr>
            <p:spPr>
              <a:xfrm>
                <a:off x="1694592" y="797188"/>
                <a:ext cx="4375205" cy="889154"/>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9388A36-3DB4-DDA3-69EE-A7B4392D9851}"/>
              </a:ext>
            </a:extLst>
          </p:cNvPr>
          <p:cNvSpPr txBox="1"/>
          <p:nvPr/>
        </p:nvSpPr>
        <p:spPr>
          <a:xfrm>
            <a:off x="5084064" y="5614490"/>
            <a:ext cx="6914044" cy="369332"/>
          </a:xfrm>
          <a:prstGeom prst="rect">
            <a:avLst/>
          </a:prstGeom>
          <a:noFill/>
        </p:spPr>
        <p:txBody>
          <a:bodyPr wrap="square" rtlCol="0">
            <a:spAutoFit/>
          </a:bodyPr>
          <a:lstStyle/>
          <a:p>
            <a:r>
              <a:rPr lang="en-US" dirty="0">
                <a:solidFill>
                  <a:srgbClr val="FF0000"/>
                </a:solidFill>
              </a:rPr>
              <a:t>Linear combination of several of Sine and cosine waves</a:t>
            </a:r>
          </a:p>
        </p:txBody>
      </p:sp>
      <p:sp>
        <p:nvSpPr>
          <p:cNvPr id="5" name="TextBox 4">
            <a:extLst>
              <a:ext uri="{FF2B5EF4-FFF2-40B4-BE49-F238E27FC236}">
                <a16:creationId xmlns:a16="http://schemas.microsoft.com/office/drawing/2014/main" id="{87D50A97-FE0A-A151-C010-2E86C764EB34}"/>
              </a:ext>
            </a:extLst>
          </p:cNvPr>
          <p:cNvSpPr txBox="1"/>
          <p:nvPr/>
        </p:nvSpPr>
        <p:spPr>
          <a:xfrm>
            <a:off x="2205984" y="1686342"/>
            <a:ext cx="4091162" cy="369332"/>
          </a:xfrm>
          <a:prstGeom prst="rect">
            <a:avLst/>
          </a:prstGeom>
          <a:noFill/>
        </p:spPr>
        <p:txBody>
          <a:bodyPr wrap="square" rtlCol="0">
            <a:spAutoFit/>
          </a:bodyPr>
          <a:lstStyle/>
          <a:p>
            <a:r>
              <a:rPr lang="en-US" dirty="0"/>
              <a:t>Basis functions are cosine and sine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D0B2DC-FC1B-5F90-1023-B6FA3A5BB57A}"/>
                  </a:ext>
                </a:extLst>
              </p:cNvPr>
              <p:cNvSpPr txBox="1"/>
              <p:nvPr/>
            </p:nvSpPr>
            <p:spPr>
              <a:xfrm>
                <a:off x="1694591" y="2055674"/>
                <a:ext cx="43752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𝑡</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𝑡</m:t>
                              </m:r>
                            </m:e>
                          </m:d>
                        </m:e>
                      </m:func>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4BD0B2DC-FC1B-5F90-1023-B6FA3A5BB57A}"/>
                  </a:ext>
                </a:extLst>
              </p:cNvPr>
              <p:cNvSpPr txBox="1">
                <a:spLocks noRot="1" noChangeAspect="1" noMove="1" noResize="1" noEditPoints="1" noAdjustHandles="1" noChangeArrowheads="1" noChangeShapeType="1" noTextEdit="1"/>
              </p:cNvSpPr>
              <p:nvPr/>
            </p:nvSpPr>
            <p:spPr>
              <a:xfrm>
                <a:off x="1694591" y="2055674"/>
                <a:ext cx="4375205" cy="369332"/>
              </a:xfrm>
              <a:prstGeom prst="rect">
                <a:avLst/>
              </a:prstGeom>
              <a:blipFill>
                <a:blip r:embed="rId4"/>
                <a:stretch>
                  <a:fillRect b="-13115"/>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177E451B-E42E-9BE7-E35D-5A30C23DAD3F}"/>
              </a:ext>
            </a:extLst>
          </p:cNvPr>
          <p:cNvGrpSpPr/>
          <p:nvPr/>
        </p:nvGrpSpPr>
        <p:grpSpPr>
          <a:xfrm>
            <a:off x="7814804" y="112623"/>
            <a:ext cx="4342424" cy="3462468"/>
            <a:chOff x="7452530" y="613141"/>
            <a:chExt cx="4342424" cy="3462468"/>
          </a:xfrm>
        </p:grpSpPr>
        <p:pic>
          <p:nvPicPr>
            <p:cNvPr id="6" name="Picture 5">
              <a:extLst>
                <a:ext uri="{FF2B5EF4-FFF2-40B4-BE49-F238E27FC236}">
                  <a16:creationId xmlns:a16="http://schemas.microsoft.com/office/drawing/2014/main" id="{35B78ED2-0E1D-74CA-BED2-E59F2EDF2C0E}"/>
                </a:ext>
              </a:extLst>
            </p:cNvPr>
            <p:cNvPicPr>
              <a:picLocks noChangeAspect="1"/>
            </p:cNvPicPr>
            <p:nvPr/>
          </p:nvPicPr>
          <p:blipFill>
            <a:blip r:embed="rId5"/>
            <a:stretch>
              <a:fillRect/>
            </a:stretch>
          </p:blipFill>
          <p:spPr>
            <a:xfrm>
              <a:off x="7681861" y="1017657"/>
              <a:ext cx="3115110" cy="3057952"/>
            </a:xfrm>
            <a:prstGeom prst="rect">
              <a:avLst/>
            </a:prstGeom>
          </p:spPr>
        </p:pic>
        <p:sp>
          <p:nvSpPr>
            <p:cNvPr id="12" name="TextBox 11">
              <a:extLst>
                <a:ext uri="{FF2B5EF4-FFF2-40B4-BE49-F238E27FC236}">
                  <a16:creationId xmlns:a16="http://schemas.microsoft.com/office/drawing/2014/main" id="{05DC3E72-52D6-517E-2311-18BE64E0A398}"/>
                </a:ext>
              </a:extLst>
            </p:cNvPr>
            <p:cNvSpPr txBox="1"/>
            <p:nvPr/>
          </p:nvSpPr>
          <p:spPr>
            <a:xfrm>
              <a:off x="9799982" y="613141"/>
              <a:ext cx="1626040" cy="369332"/>
            </a:xfrm>
            <a:prstGeom prst="rect">
              <a:avLst/>
            </a:prstGeom>
            <a:noFill/>
          </p:spPr>
          <p:txBody>
            <a:bodyPr wrap="square" rtlCol="0">
              <a:spAutoFit/>
            </a:bodyPr>
            <a:lstStyle/>
            <a:p>
              <a:r>
                <a:rPr lang="en-US" dirty="0"/>
                <a:t>frequency</a:t>
              </a:r>
            </a:p>
          </p:txBody>
        </p:sp>
        <p:cxnSp>
          <p:nvCxnSpPr>
            <p:cNvPr id="14" name="Straight Arrow Connector 13">
              <a:extLst>
                <a:ext uri="{FF2B5EF4-FFF2-40B4-BE49-F238E27FC236}">
                  <a16:creationId xmlns:a16="http://schemas.microsoft.com/office/drawing/2014/main" id="{478F717A-9F34-FAA5-7311-6CE403CD89B6}"/>
                </a:ext>
              </a:extLst>
            </p:cNvPr>
            <p:cNvCxnSpPr/>
            <p:nvPr/>
          </p:nvCxnSpPr>
          <p:spPr>
            <a:xfrm>
              <a:off x="10944164" y="1149549"/>
              <a:ext cx="0" cy="16828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A8420E-1E15-33CE-AEBC-EE7FDD7E3C1C}"/>
                </a:ext>
              </a:extLst>
            </p:cNvPr>
            <p:cNvSpPr txBox="1"/>
            <p:nvPr/>
          </p:nvSpPr>
          <p:spPr>
            <a:xfrm>
              <a:off x="11015632" y="1246787"/>
              <a:ext cx="620202" cy="369332"/>
            </a:xfrm>
            <a:prstGeom prst="rect">
              <a:avLst/>
            </a:prstGeom>
            <a:noFill/>
          </p:spPr>
          <p:txBody>
            <a:bodyPr wrap="square" rtlCol="0">
              <a:spAutoFit/>
            </a:bodyPr>
            <a:lstStyle/>
            <a:p>
              <a:r>
                <a:rPr lang="en-US" dirty="0"/>
                <a:t>low</a:t>
              </a:r>
            </a:p>
          </p:txBody>
        </p:sp>
        <p:sp>
          <p:nvSpPr>
            <p:cNvPr id="16" name="TextBox 15">
              <a:extLst>
                <a:ext uri="{FF2B5EF4-FFF2-40B4-BE49-F238E27FC236}">
                  <a16:creationId xmlns:a16="http://schemas.microsoft.com/office/drawing/2014/main" id="{E27A9F40-062E-979E-1B34-5FD2F7114415}"/>
                </a:ext>
              </a:extLst>
            </p:cNvPr>
            <p:cNvSpPr txBox="1"/>
            <p:nvPr/>
          </p:nvSpPr>
          <p:spPr>
            <a:xfrm>
              <a:off x="10944164" y="2405673"/>
              <a:ext cx="850790" cy="369332"/>
            </a:xfrm>
            <a:prstGeom prst="rect">
              <a:avLst/>
            </a:prstGeom>
            <a:noFill/>
          </p:spPr>
          <p:txBody>
            <a:bodyPr wrap="square" rtlCol="0">
              <a:spAutoFit/>
            </a:bodyPr>
            <a:lstStyle/>
            <a:p>
              <a:r>
                <a:rPr lang="en-US" dirty="0"/>
                <a:t>high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9EB830-CA55-693E-B693-1A1693BA8C98}"/>
                    </a:ext>
                  </a:extLst>
                </p:cNvPr>
                <p:cNvSpPr txBox="1"/>
                <p:nvPr/>
              </p:nvSpPr>
              <p:spPr>
                <a:xfrm>
                  <a:off x="7452530" y="707622"/>
                  <a:ext cx="7312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oMath>
                    </m:oMathPara>
                  </a14:m>
                  <a:endParaRPr lang="en-US" dirty="0"/>
                </a:p>
              </p:txBody>
            </p:sp>
          </mc:Choice>
          <mc:Fallback xmlns="">
            <p:sp>
              <p:nvSpPr>
                <p:cNvPr id="11" name="TextBox 10">
                  <a:extLst>
                    <a:ext uri="{FF2B5EF4-FFF2-40B4-BE49-F238E27FC236}">
                      <a16:creationId xmlns:a16="http://schemas.microsoft.com/office/drawing/2014/main" id="{D39EB830-CA55-693E-B693-1A1693BA8C98}"/>
                    </a:ext>
                  </a:extLst>
                </p:cNvPr>
                <p:cNvSpPr txBox="1">
                  <a:spLocks noRot="1" noChangeAspect="1" noMove="1" noResize="1" noEditPoints="1" noAdjustHandles="1" noChangeArrowheads="1" noChangeShapeType="1" noTextEdit="1"/>
                </p:cNvSpPr>
                <p:nvPr/>
              </p:nvSpPr>
              <p:spPr>
                <a:xfrm>
                  <a:off x="7452530" y="707622"/>
                  <a:ext cx="731273" cy="369332"/>
                </a:xfrm>
                <a:prstGeom prst="rect">
                  <a:avLst/>
                </a:prstGeom>
                <a:blipFill>
                  <a:blip r:embed="rId6"/>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2639101-EE6F-F148-4A91-AED4E9591026}"/>
                    </a:ext>
                  </a:extLst>
                </p:cNvPr>
                <p:cNvSpPr txBox="1"/>
                <p:nvPr/>
              </p:nvSpPr>
              <p:spPr>
                <a:xfrm>
                  <a:off x="7537857" y="1739469"/>
                  <a:ext cx="7312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52639101-EE6F-F148-4A91-AED4E9591026}"/>
                    </a:ext>
                  </a:extLst>
                </p:cNvPr>
                <p:cNvSpPr txBox="1">
                  <a:spLocks noRot="1" noChangeAspect="1" noMove="1" noResize="1" noEditPoints="1" noAdjustHandles="1" noChangeArrowheads="1" noChangeShapeType="1" noTextEdit="1"/>
                </p:cNvSpPr>
                <p:nvPr/>
              </p:nvSpPr>
              <p:spPr>
                <a:xfrm>
                  <a:off x="7537857" y="1739469"/>
                  <a:ext cx="731273" cy="369332"/>
                </a:xfrm>
                <a:prstGeom prst="rect">
                  <a:avLst/>
                </a:prstGeom>
                <a:blipFill>
                  <a:blip r:embed="rId7"/>
                  <a:stretch>
                    <a:fillRect b="-1639"/>
                  </a:stretch>
                </a:blipFill>
              </p:spPr>
              <p:txBody>
                <a:bodyPr/>
                <a:lstStyle/>
                <a:p>
                  <a:r>
                    <a:rPr lang="en-US">
                      <a:noFill/>
                    </a:rPr>
                    <a:t> </a:t>
                  </a:r>
                </a:p>
              </p:txBody>
            </p:sp>
          </mc:Fallback>
        </mc:AlternateContent>
      </p:grpSp>
      <p:pic>
        <p:nvPicPr>
          <p:cNvPr id="3" name="Picture 2">
            <a:extLst>
              <a:ext uri="{FF2B5EF4-FFF2-40B4-BE49-F238E27FC236}">
                <a16:creationId xmlns:a16="http://schemas.microsoft.com/office/drawing/2014/main" id="{7251D2C8-4984-F44F-2093-15813F63B4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0" y="3275089"/>
            <a:ext cx="4847232" cy="36576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97FC78-6DA3-7843-DB19-7FC660A5F4E9}"/>
                  </a:ext>
                </a:extLst>
              </p:cNvPr>
              <p:cNvSpPr txBox="1"/>
              <p:nvPr/>
            </p:nvSpPr>
            <p:spPr>
              <a:xfrm>
                <a:off x="4680774" y="3736754"/>
                <a:ext cx="4920916" cy="889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b="0" i="1" smtClean="0">
                              <a:latin typeface="Cambria Math" panose="02040503050406030204" pitchFamily="18" charset="0"/>
                            </a:rPr>
                            <m:t>∞</m:t>
                          </m:r>
                        </m:sub>
                        <m:sup>
                          <m:r>
                            <a:rPr lang="en-US" sz="2400" b="0" i="1" smtClean="0">
                              <a:latin typeface="Cambria Math" panose="02040503050406030204" pitchFamily="18" charset="0"/>
                            </a:rPr>
                            <m:t>∞</m:t>
                          </m:r>
                        </m:sup>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𝑖</m:t>
                              </m:r>
                              <m:r>
                                <a:rPr lang="en-US" sz="2400" b="0" i="1" smtClean="0">
                                  <a:latin typeface="Cambria Math" panose="02040503050406030204" pitchFamily="18" charset="0"/>
                                </a:rPr>
                                <m:t>2</m:t>
                              </m:r>
                              <m:r>
                                <a:rPr lang="en-US" sz="2400" b="0" i="1" smtClean="0">
                                  <a:latin typeface="Cambria Math" panose="02040503050406030204" pitchFamily="18" charset="0"/>
                                </a:rPr>
                                <m:t>𝜋𝜔</m:t>
                              </m:r>
                              <m:r>
                                <a:rPr lang="en-US" sz="2400" b="0" i="1" smtClean="0">
                                  <a:latin typeface="Cambria Math" panose="02040503050406030204" pitchFamily="18" charset="0"/>
                                </a:rPr>
                                <m:t>𝑡</m:t>
                              </m:r>
                            </m:sup>
                          </m:sSup>
                          <m:r>
                            <a:rPr lang="en-US" sz="2400" b="0" i="1" smtClean="0">
                              <a:latin typeface="Cambria Math" panose="02040503050406030204" pitchFamily="18" charset="0"/>
                            </a:rPr>
                            <m:t>𝑑𝑡</m:t>
                          </m:r>
                        </m:e>
                      </m:nary>
                    </m:oMath>
                  </m:oMathPara>
                </a14:m>
                <a:endParaRPr lang="en-US" sz="2400" dirty="0"/>
              </a:p>
            </p:txBody>
          </p:sp>
        </mc:Choice>
        <mc:Fallback xmlns="">
          <p:sp>
            <p:nvSpPr>
              <p:cNvPr id="18" name="TextBox 17">
                <a:extLst>
                  <a:ext uri="{FF2B5EF4-FFF2-40B4-BE49-F238E27FC236}">
                    <a16:creationId xmlns:a16="http://schemas.microsoft.com/office/drawing/2014/main" id="{7F97FC78-6DA3-7843-DB19-7FC660A5F4E9}"/>
                  </a:ext>
                </a:extLst>
              </p:cNvPr>
              <p:cNvSpPr txBox="1">
                <a:spLocks noRot="1" noChangeAspect="1" noMove="1" noResize="1" noEditPoints="1" noAdjustHandles="1" noChangeArrowheads="1" noChangeShapeType="1" noTextEdit="1"/>
              </p:cNvSpPr>
              <p:nvPr/>
            </p:nvSpPr>
            <p:spPr>
              <a:xfrm>
                <a:off x="4680774" y="3736754"/>
                <a:ext cx="4920916" cy="889154"/>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113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5E09-BFA3-D89D-7F83-BEB5479E297D}"/>
              </a:ext>
            </a:extLst>
          </p:cNvPr>
          <p:cNvSpPr>
            <a:spLocks noGrp="1"/>
          </p:cNvSpPr>
          <p:nvPr>
            <p:ph type="title"/>
          </p:nvPr>
        </p:nvSpPr>
        <p:spPr>
          <a:xfrm>
            <a:off x="0" y="163607"/>
            <a:ext cx="10515600" cy="1325563"/>
          </a:xfrm>
        </p:spPr>
        <p:txBody>
          <a:bodyPr/>
          <a:lstStyle/>
          <a:p>
            <a:r>
              <a:rPr lang="en-US" dirty="0"/>
              <a:t>Fourier transform: two example(II)</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CE9825-2C1E-A825-FD12-D6DA130CA168}"/>
                  </a:ext>
                </a:extLst>
              </p:cNvPr>
              <p:cNvSpPr txBox="1"/>
              <p:nvPr/>
            </p:nvSpPr>
            <p:spPr>
              <a:xfrm>
                <a:off x="852090" y="1727183"/>
                <a:ext cx="4435445" cy="350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𝜒</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sin</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𝑡</m:t>
                              </m:r>
                            </m:e>
                          </m:d>
                        </m:e>
                      </m:fun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−5</m:t>
                                  </m:r>
                                </m:e>
                              </m:d>
                            </m:e>
                            <m:sup>
                              <m:r>
                                <a:rPr lang="en-US" sz="2000" b="0" i="1" smtClean="0">
                                  <a:latin typeface="Cambria Math" panose="02040503050406030204" pitchFamily="18" charset="0"/>
                                  <a:ea typeface="Cambria Math" panose="02040503050406030204" pitchFamily="18" charset="0"/>
                                </a:rPr>
                                <m:t>2</m:t>
                              </m:r>
                            </m:sup>
                          </m:sSup>
                        </m:sup>
                      </m:sSup>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sin</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ea typeface="Cambria Math" panose="02040503050406030204" pitchFamily="18" charset="0"/>
                                </a:rPr>
                                <m:t>𝑡</m:t>
                              </m:r>
                            </m:e>
                          </m:d>
                        </m:e>
                      </m:fun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−10</m:t>
                                  </m:r>
                                </m:e>
                              </m:d>
                            </m:e>
                            <m:sup>
                              <m:r>
                                <a:rPr lang="en-US" sz="2000" b="0" i="1" smtClean="0">
                                  <a:latin typeface="Cambria Math" panose="02040503050406030204" pitchFamily="18" charset="0"/>
                                  <a:ea typeface="Cambria Math" panose="02040503050406030204" pitchFamily="18" charset="0"/>
                                </a:rPr>
                                <m:t>2</m:t>
                              </m:r>
                            </m:sup>
                          </m:sSup>
                        </m:sup>
                      </m:sSup>
                    </m:oMath>
                  </m:oMathPara>
                </a14:m>
                <a:endParaRPr lang="en-US" sz="2000" dirty="0"/>
              </a:p>
            </p:txBody>
          </p:sp>
        </mc:Choice>
        <mc:Fallback xmlns="">
          <p:sp>
            <p:nvSpPr>
              <p:cNvPr id="4" name="TextBox 3">
                <a:extLst>
                  <a:ext uri="{FF2B5EF4-FFF2-40B4-BE49-F238E27FC236}">
                    <a16:creationId xmlns:a16="http://schemas.microsoft.com/office/drawing/2014/main" id="{28CE9825-2C1E-A825-FD12-D6DA130CA168}"/>
                  </a:ext>
                </a:extLst>
              </p:cNvPr>
              <p:cNvSpPr txBox="1">
                <a:spLocks noRot="1" noChangeAspect="1" noMove="1" noResize="1" noEditPoints="1" noAdjustHandles="1" noChangeArrowheads="1" noChangeShapeType="1" noTextEdit="1"/>
              </p:cNvSpPr>
              <p:nvPr/>
            </p:nvSpPr>
            <p:spPr>
              <a:xfrm>
                <a:off x="852090" y="1727183"/>
                <a:ext cx="4435445" cy="350096"/>
              </a:xfrm>
              <a:prstGeom prst="rect">
                <a:avLst/>
              </a:prstGeom>
              <a:blipFill>
                <a:blip r:embed="rId3"/>
                <a:stretch>
                  <a:fillRect l="-825"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7D604D-2C62-D881-0950-3A9D0E0BBBEE}"/>
                  </a:ext>
                </a:extLst>
              </p:cNvPr>
              <p:cNvSpPr txBox="1"/>
              <p:nvPr/>
            </p:nvSpPr>
            <p:spPr>
              <a:xfrm>
                <a:off x="6513444" y="1366085"/>
                <a:ext cx="43752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d>
                        </m:e>
                      </m:func>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47D604D-2C62-D881-0950-3A9D0E0BBBEE}"/>
                  </a:ext>
                </a:extLst>
              </p:cNvPr>
              <p:cNvSpPr txBox="1">
                <a:spLocks noRot="1" noChangeAspect="1" noMove="1" noResize="1" noEditPoints="1" noAdjustHandles="1" noChangeArrowheads="1" noChangeShapeType="1" noTextEdit="1"/>
              </p:cNvSpPr>
              <p:nvPr/>
            </p:nvSpPr>
            <p:spPr>
              <a:xfrm>
                <a:off x="6513444" y="1366085"/>
                <a:ext cx="4375205" cy="369332"/>
              </a:xfrm>
              <a:prstGeom prst="rect">
                <a:avLst/>
              </a:prstGeom>
              <a:blipFill>
                <a:blip r:embed="rId4"/>
                <a:stretch>
                  <a:fillRect b="-1639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0522394-5DC4-F145-FA88-060366E43F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32455" y="1868859"/>
            <a:ext cx="3901861" cy="4643481"/>
          </a:xfrm>
          <a:prstGeom prst="rect">
            <a:avLst/>
          </a:prstGeom>
        </p:spPr>
      </p:pic>
      <p:cxnSp>
        <p:nvCxnSpPr>
          <p:cNvPr id="11" name="Straight Arrow Connector 10">
            <a:extLst>
              <a:ext uri="{FF2B5EF4-FFF2-40B4-BE49-F238E27FC236}">
                <a16:creationId xmlns:a16="http://schemas.microsoft.com/office/drawing/2014/main" id="{26041E7A-DF3A-36F1-6ECD-01AD7C5A7356}"/>
              </a:ext>
            </a:extLst>
          </p:cNvPr>
          <p:cNvCxnSpPr>
            <a:cxnSpLocks/>
            <a:stCxn id="14" idx="3"/>
            <a:endCxn id="9" idx="1"/>
          </p:cNvCxnSpPr>
          <p:nvPr/>
        </p:nvCxnSpPr>
        <p:spPr>
          <a:xfrm flipV="1">
            <a:off x="5880378" y="4190600"/>
            <a:ext cx="1052077" cy="718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E3A3A3-9DB8-D4F9-3918-EAF40B76B7FE}"/>
              </a:ext>
            </a:extLst>
          </p:cNvPr>
          <p:cNvSpPr txBox="1"/>
          <p:nvPr/>
        </p:nvSpPr>
        <p:spPr>
          <a:xfrm rot="19561931">
            <a:off x="5772479" y="4148067"/>
            <a:ext cx="1312171" cy="307777"/>
          </a:xfrm>
          <a:prstGeom prst="rect">
            <a:avLst/>
          </a:prstGeom>
          <a:noFill/>
        </p:spPr>
        <p:txBody>
          <a:bodyPr wrap="square" rtlCol="0">
            <a:spAutoFit/>
          </a:bodyPr>
          <a:lstStyle/>
          <a:p>
            <a:r>
              <a:rPr lang="en-US" sz="1400" dirty="0"/>
              <a:t>Reconstruct</a:t>
            </a:r>
          </a:p>
        </p:txBody>
      </p:sp>
      <p:grpSp>
        <p:nvGrpSpPr>
          <p:cNvPr id="16" name="Group 15">
            <a:extLst>
              <a:ext uri="{FF2B5EF4-FFF2-40B4-BE49-F238E27FC236}">
                <a16:creationId xmlns:a16="http://schemas.microsoft.com/office/drawing/2014/main" id="{6494EE23-6360-6818-7A22-91BBA2030D44}"/>
              </a:ext>
            </a:extLst>
          </p:cNvPr>
          <p:cNvGrpSpPr/>
          <p:nvPr/>
        </p:nvGrpSpPr>
        <p:grpSpPr>
          <a:xfrm>
            <a:off x="238265" y="4169185"/>
            <a:ext cx="5642113" cy="1479737"/>
            <a:chOff x="233901" y="4132225"/>
            <a:chExt cx="5642113" cy="1479737"/>
          </a:xfrm>
        </p:grpSpPr>
        <p:pic>
          <p:nvPicPr>
            <p:cNvPr id="6" name="Picture 5">
              <a:extLst>
                <a:ext uri="{FF2B5EF4-FFF2-40B4-BE49-F238E27FC236}">
                  <a16:creationId xmlns:a16="http://schemas.microsoft.com/office/drawing/2014/main" id="{98B98ED9-E8D8-DF3E-D3BF-AEF25CA777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3179" y="4264996"/>
              <a:ext cx="5549041" cy="1346966"/>
            </a:xfrm>
            <a:prstGeom prst="rect">
              <a:avLst/>
            </a:prstGeom>
          </p:spPr>
        </p:pic>
        <p:sp>
          <p:nvSpPr>
            <p:cNvPr id="14" name="Rectangle 13">
              <a:extLst>
                <a:ext uri="{FF2B5EF4-FFF2-40B4-BE49-F238E27FC236}">
                  <a16:creationId xmlns:a16="http://schemas.microsoft.com/office/drawing/2014/main" id="{2DE273DD-5238-FD8E-7C01-05E4F2C6994D}"/>
                </a:ext>
              </a:extLst>
            </p:cNvPr>
            <p:cNvSpPr/>
            <p:nvPr/>
          </p:nvSpPr>
          <p:spPr>
            <a:xfrm>
              <a:off x="233901" y="4132225"/>
              <a:ext cx="5642113" cy="1479737"/>
            </a:xfrm>
            <a:prstGeom prst="rect">
              <a:avLst/>
            </a:prstGeom>
            <a:noFill/>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549E7C0B-238E-5894-A31F-52E89D279642}"/>
              </a:ext>
            </a:extLst>
          </p:cNvPr>
          <p:cNvSpPr txBox="1"/>
          <p:nvPr/>
        </p:nvSpPr>
        <p:spPr>
          <a:xfrm>
            <a:off x="770621" y="5896712"/>
            <a:ext cx="4946367" cy="369332"/>
          </a:xfrm>
          <a:prstGeom prst="rect">
            <a:avLst/>
          </a:prstGeom>
          <a:noFill/>
        </p:spPr>
        <p:txBody>
          <a:bodyPr wrap="square" rtlCol="0">
            <a:spAutoFit/>
          </a:bodyPr>
          <a:lstStyle/>
          <a:p>
            <a:r>
              <a:rPr lang="en-US" dirty="0">
                <a:solidFill>
                  <a:srgbClr val="FF0000"/>
                </a:solidFill>
              </a:rPr>
              <a:t>There is no information in t space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80ADE1A-75A0-48DE-A408-4C0A155D7E75}"/>
                  </a:ext>
                </a:extLst>
              </p:cNvPr>
              <p:cNvSpPr txBox="1"/>
              <p:nvPr/>
            </p:nvSpPr>
            <p:spPr>
              <a:xfrm>
                <a:off x="7762740" y="381811"/>
                <a:ext cx="4375205" cy="8891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b="0" i="1" smtClean="0">
                              <a:latin typeface="Cambria Math" panose="02040503050406030204" pitchFamily="18" charset="0"/>
                            </a:rPr>
                            <m:t>∞</m:t>
                          </m:r>
                        </m:sub>
                        <m:sup>
                          <m:r>
                            <a:rPr lang="en-US" sz="2400" b="0" i="1" smtClean="0">
                              <a:latin typeface="Cambria Math" panose="02040503050406030204" pitchFamily="18" charset="0"/>
                            </a:rPr>
                            <m:t>∞</m:t>
                          </m:r>
                        </m:sup>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2</m:t>
                              </m:r>
                              <m:r>
                                <a:rPr lang="en-US" sz="2400" b="0" i="1" smtClean="0">
                                  <a:latin typeface="Cambria Math" panose="02040503050406030204" pitchFamily="18" charset="0"/>
                                </a:rPr>
                                <m:t>𝜋𝜔</m:t>
                              </m:r>
                              <m:r>
                                <a:rPr lang="en-US" sz="2400" b="0" i="1" smtClean="0">
                                  <a:latin typeface="Cambria Math" panose="02040503050406030204" pitchFamily="18" charset="0"/>
                                </a:rPr>
                                <m:t>𝑥</m:t>
                              </m:r>
                            </m:sup>
                          </m:sSup>
                          <m:r>
                            <a:rPr lang="en-US" sz="2400" b="0" i="1" smtClean="0">
                              <a:latin typeface="Cambria Math" panose="02040503050406030204" pitchFamily="18" charset="0"/>
                            </a:rPr>
                            <m:t>𝑑𝑥</m:t>
                          </m:r>
                        </m:e>
                      </m:nary>
                    </m:oMath>
                  </m:oMathPara>
                </a14:m>
                <a:endParaRPr lang="en-US" sz="2400" dirty="0"/>
              </a:p>
            </p:txBody>
          </p:sp>
        </mc:Choice>
        <mc:Fallback xmlns="">
          <p:sp>
            <p:nvSpPr>
              <p:cNvPr id="17" name="TextBox 16">
                <a:extLst>
                  <a:ext uri="{FF2B5EF4-FFF2-40B4-BE49-F238E27FC236}">
                    <a16:creationId xmlns:a16="http://schemas.microsoft.com/office/drawing/2014/main" id="{B80ADE1A-75A0-48DE-A408-4C0A155D7E75}"/>
                  </a:ext>
                </a:extLst>
              </p:cNvPr>
              <p:cNvSpPr txBox="1">
                <a:spLocks noRot="1" noChangeAspect="1" noMove="1" noResize="1" noEditPoints="1" noAdjustHandles="1" noChangeArrowheads="1" noChangeShapeType="1" noTextEdit="1"/>
              </p:cNvSpPr>
              <p:nvPr/>
            </p:nvSpPr>
            <p:spPr>
              <a:xfrm>
                <a:off x="7762740" y="381811"/>
                <a:ext cx="4375205" cy="889154"/>
              </a:xfrm>
              <a:prstGeom prst="rect">
                <a:avLst/>
              </a:prstGeom>
              <a:blipFill>
                <a:blip r:embed="rId7"/>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1F12B4C-EA6D-BC01-06EA-833E0121FAC6}"/>
              </a:ext>
            </a:extLst>
          </p:cNvPr>
          <p:cNvSpPr txBox="1"/>
          <p:nvPr/>
        </p:nvSpPr>
        <p:spPr>
          <a:xfrm>
            <a:off x="317543" y="1366085"/>
            <a:ext cx="6082887" cy="369332"/>
          </a:xfrm>
          <a:prstGeom prst="rect">
            <a:avLst/>
          </a:prstGeom>
          <a:noFill/>
        </p:spPr>
        <p:txBody>
          <a:bodyPr wrap="square" rtlCol="0">
            <a:spAutoFit/>
          </a:bodyPr>
          <a:lstStyle/>
          <a:p>
            <a:r>
              <a:rPr lang="en-US" dirty="0"/>
              <a:t>reconstruct by using a set of cosine function:</a:t>
            </a:r>
          </a:p>
        </p:txBody>
      </p:sp>
      <p:pic>
        <p:nvPicPr>
          <p:cNvPr id="18" name="Picture 17">
            <a:extLst>
              <a:ext uri="{FF2B5EF4-FFF2-40B4-BE49-F238E27FC236}">
                <a16:creationId xmlns:a16="http://schemas.microsoft.com/office/drawing/2014/main" id="{8F8C0BCD-F520-4EDC-454E-751FDD1FCDCA}"/>
              </a:ext>
            </a:extLst>
          </p:cNvPr>
          <p:cNvPicPr>
            <a:picLocks noChangeAspect="1"/>
          </p:cNvPicPr>
          <p:nvPr/>
        </p:nvPicPr>
        <p:blipFill>
          <a:blip r:embed="rId8"/>
          <a:stretch>
            <a:fillRect/>
          </a:stretch>
        </p:blipFill>
        <p:spPr>
          <a:xfrm>
            <a:off x="462104" y="2160294"/>
            <a:ext cx="5254884" cy="1935132"/>
          </a:xfrm>
          <a:prstGeom prst="rect">
            <a:avLst/>
          </a:prstGeom>
        </p:spPr>
      </p:pic>
      <p:sp>
        <p:nvSpPr>
          <p:cNvPr id="20" name="TextBox 19">
            <a:extLst>
              <a:ext uri="{FF2B5EF4-FFF2-40B4-BE49-F238E27FC236}">
                <a16:creationId xmlns:a16="http://schemas.microsoft.com/office/drawing/2014/main" id="{88A05DAD-709C-2F90-CECB-2FB545FE44B9}"/>
              </a:ext>
            </a:extLst>
          </p:cNvPr>
          <p:cNvSpPr txBox="1"/>
          <p:nvPr/>
        </p:nvSpPr>
        <p:spPr>
          <a:xfrm>
            <a:off x="150635" y="6455589"/>
            <a:ext cx="6416702" cy="307777"/>
          </a:xfrm>
          <a:prstGeom prst="rect">
            <a:avLst/>
          </a:prstGeom>
          <a:noFill/>
        </p:spPr>
        <p:txBody>
          <a:bodyPr wrap="square">
            <a:spAutoFit/>
          </a:bodyPr>
          <a:lstStyle/>
          <a:p>
            <a:r>
              <a:rPr lang="fr-FR" sz="1400" dirty="0">
                <a:solidFill>
                  <a:srgbClr val="002060"/>
                </a:solidFill>
                <a:latin typeface="Gulliver"/>
              </a:rPr>
              <a:t>Janis Timoshenko et al. C</a:t>
            </a:r>
            <a:r>
              <a:rPr lang="fr-FR" sz="1400" b="0" i="0" u="none" strike="noStrike" baseline="0" dirty="0">
                <a:solidFill>
                  <a:srgbClr val="002060"/>
                </a:solidFill>
                <a:latin typeface="Gulliver"/>
              </a:rPr>
              <a:t>omputer </a:t>
            </a:r>
            <a:r>
              <a:rPr lang="fr-FR" sz="1400" b="0" i="0" u="none" strike="noStrike" baseline="0" dirty="0" err="1">
                <a:solidFill>
                  <a:srgbClr val="002060"/>
                </a:solidFill>
                <a:latin typeface="Gulliver"/>
              </a:rPr>
              <a:t>Physics</a:t>
            </a:r>
            <a:r>
              <a:rPr lang="fr-FR" sz="1400" b="0" i="0" u="none" strike="noStrike" baseline="0" dirty="0">
                <a:solidFill>
                  <a:srgbClr val="002060"/>
                </a:solidFill>
                <a:latin typeface="Gulliver"/>
              </a:rPr>
              <a:t> Communications 180 (2009) 920–925</a:t>
            </a:r>
            <a:endParaRPr lang="en-US" sz="1400" dirty="0">
              <a:solidFill>
                <a:srgbClr val="002060"/>
              </a:solidFill>
            </a:endParaRPr>
          </a:p>
        </p:txBody>
      </p:sp>
    </p:spTree>
    <p:extLst>
      <p:ext uri="{BB962C8B-B14F-4D97-AF65-F5344CB8AC3E}">
        <p14:creationId xmlns:p14="http://schemas.microsoft.com/office/powerpoint/2010/main" val="358389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A433-93C5-905A-8583-2A8FEAEA6815}"/>
              </a:ext>
            </a:extLst>
          </p:cNvPr>
          <p:cNvSpPr>
            <a:spLocks noGrp="1"/>
          </p:cNvSpPr>
          <p:nvPr>
            <p:ph type="title"/>
          </p:nvPr>
        </p:nvSpPr>
        <p:spPr>
          <a:xfrm>
            <a:off x="138982" y="124038"/>
            <a:ext cx="10515600" cy="751113"/>
          </a:xfrm>
        </p:spPr>
        <p:txBody>
          <a:bodyPr>
            <a:normAutofit/>
          </a:bodyPr>
          <a:lstStyle/>
          <a:p>
            <a:r>
              <a:rPr lang="en-US" sz="3200" dirty="0"/>
              <a:t>Wavelet transform(CWT)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D2F0608-599C-FFEB-6669-4D4336A4B665}"/>
                  </a:ext>
                </a:extLst>
              </p:cNvPr>
              <p:cNvSpPr txBox="1"/>
              <p:nvPr/>
            </p:nvSpPr>
            <p:spPr>
              <a:xfrm>
                <a:off x="7455225" y="1570315"/>
                <a:ext cx="4435445" cy="350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𝜒</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sin</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𝑡</m:t>
                              </m:r>
                            </m:e>
                          </m:d>
                        </m:e>
                      </m:fun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−5</m:t>
                                  </m:r>
                                </m:e>
                              </m:d>
                            </m:e>
                            <m:sup>
                              <m:r>
                                <a:rPr lang="en-US" sz="2000" b="0" i="1" smtClean="0">
                                  <a:latin typeface="Cambria Math" panose="02040503050406030204" pitchFamily="18" charset="0"/>
                                  <a:ea typeface="Cambria Math" panose="02040503050406030204" pitchFamily="18" charset="0"/>
                                </a:rPr>
                                <m:t>2</m:t>
                              </m:r>
                            </m:sup>
                          </m:sSup>
                        </m:sup>
                      </m:sSup>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sin</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ea typeface="Cambria Math" panose="02040503050406030204" pitchFamily="18" charset="0"/>
                                </a:rPr>
                                <m:t>𝑡</m:t>
                              </m:r>
                            </m:e>
                          </m:d>
                        </m:e>
                      </m:func>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−10</m:t>
                                  </m:r>
                                </m:e>
                              </m:d>
                            </m:e>
                            <m:sup>
                              <m:r>
                                <a:rPr lang="en-US" sz="2000" b="0" i="1" smtClean="0">
                                  <a:latin typeface="Cambria Math" panose="02040503050406030204" pitchFamily="18" charset="0"/>
                                  <a:ea typeface="Cambria Math" panose="02040503050406030204" pitchFamily="18" charset="0"/>
                                </a:rPr>
                                <m:t>2</m:t>
                              </m:r>
                            </m:sup>
                          </m:sSup>
                        </m:sup>
                      </m:sSup>
                    </m:oMath>
                  </m:oMathPara>
                </a14:m>
                <a:endParaRPr lang="en-US" sz="2000" dirty="0"/>
              </a:p>
            </p:txBody>
          </p:sp>
        </mc:Choice>
        <mc:Fallback xmlns="">
          <p:sp>
            <p:nvSpPr>
              <p:cNvPr id="6" name="TextBox 5">
                <a:extLst>
                  <a:ext uri="{FF2B5EF4-FFF2-40B4-BE49-F238E27FC236}">
                    <a16:creationId xmlns:a16="http://schemas.microsoft.com/office/drawing/2014/main" id="{ED2F0608-599C-FFEB-6669-4D4336A4B665}"/>
                  </a:ext>
                </a:extLst>
              </p:cNvPr>
              <p:cNvSpPr txBox="1">
                <a:spLocks noRot="1" noChangeAspect="1" noMove="1" noResize="1" noEditPoints="1" noAdjustHandles="1" noChangeArrowheads="1" noChangeShapeType="1" noTextEdit="1"/>
              </p:cNvSpPr>
              <p:nvPr/>
            </p:nvSpPr>
            <p:spPr>
              <a:xfrm>
                <a:off x="7455225" y="1570315"/>
                <a:ext cx="4435445" cy="350096"/>
              </a:xfrm>
              <a:prstGeom prst="rect">
                <a:avLst/>
              </a:prstGeom>
              <a:blipFill>
                <a:blip r:embed="rId3"/>
                <a:stretch>
                  <a:fillRect l="-824" b="-228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76F9DD5A-2785-3C20-1ECB-232AD664A79B}"/>
              </a:ext>
            </a:extLst>
          </p:cNvPr>
          <p:cNvGrpSpPr/>
          <p:nvPr/>
        </p:nvGrpSpPr>
        <p:grpSpPr>
          <a:xfrm>
            <a:off x="7455225" y="2422441"/>
            <a:ext cx="4350268" cy="4325016"/>
            <a:chOff x="6291607" y="1369227"/>
            <a:chExt cx="5410985" cy="5379576"/>
          </a:xfrm>
        </p:grpSpPr>
        <p:pic>
          <p:nvPicPr>
            <p:cNvPr id="5" name="Picture 4">
              <a:extLst>
                <a:ext uri="{FF2B5EF4-FFF2-40B4-BE49-F238E27FC236}">
                  <a16:creationId xmlns:a16="http://schemas.microsoft.com/office/drawing/2014/main" id="{24A9B588-8340-8A8F-BA3F-CEA349F6C1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91607" y="1369227"/>
              <a:ext cx="5410985" cy="5378230"/>
            </a:xfrm>
            <a:prstGeom prst="rect">
              <a:avLst/>
            </a:prstGeom>
          </p:spPr>
        </p:pic>
        <p:cxnSp>
          <p:nvCxnSpPr>
            <p:cNvPr id="8" name="Straight Arrow Connector 7">
              <a:extLst>
                <a:ext uri="{FF2B5EF4-FFF2-40B4-BE49-F238E27FC236}">
                  <a16:creationId xmlns:a16="http://schemas.microsoft.com/office/drawing/2014/main" id="{FF5646F2-A26E-0BB9-44EC-820577085A9E}"/>
                </a:ext>
              </a:extLst>
            </p:cNvPr>
            <p:cNvCxnSpPr/>
            <p:nvPr/>
          </p:nvCxnSpPr>
          <p:spPr>
            <a:xfrm flipV="1">
              <a:off x="6291607" y="1427516"/>
              <a:ext cx="0" cy="34752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98F2B3-FCB0-6542-8A50-1E7D698FA71B}"/>
                </a:ext>
              </a:extLst>
            </p:cNvPr>
            <p:cNvCxnSpPr>
              <a:cxnSpLocks/>
            </p:cNvCxnSpPr>
            <p:nvPr/>
          </p:nvCxnSpPr>
          <p:spPr>
            <a:xfrm>
              <a:off x="7938852" y="6748803"/>
              <a:ext cx="367376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descr="Diagram&#10;&#10;Description automatically generated with medium confidence">
            <a:extLst>
              <a:ext uri="{FF2B5EF4-FFF2-40B4-BE49-F238E27FC236}">
                <a16:creationId xmlns:a16="http://schemas.microsoft.com/office/drawing/2014/main" id="{DB924260-AA08-6A1F-1A4B-14EFFD647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117" y="2344724"/>
            <a:ext cx="5523682" cy="2313042"/>
          </a:xfrm>
          <a:prstGeom prst="rect">
            <a:avLst/>
          </a:prstGeom>
        </p:spPr>
      </p:pic>
      <p:sp>
        <p:nvSpPr>
          <p:cNvPr id="15" name="TextBox 14">
            <a:extLst>
              <a:ext uri="{FF2B5EF4-FFF2-40B4-BE49-F238E27FC236}">
                <a16:creationId xmlns:a16="http://schemas.microsoft.com/office/drawing/2014/main" id="{53CF1596-2A30-4D13-66D6-915EA47A7C8B}"/>
              </a:ext>
            </a:extLst>
          </p:cNvPr>
          <p:cNvSpPr txBox="1"/>
          <p:nvPr/>
        </p:nvSpPr>
        <p:spPr>
          <a:xfrm>
            <a:off x="209519" y="5190086"/>
            <a:ext cx="2115047" cy="923330"/>
          </a:xfrm>
          <a:prstGeom prst="rect">
            <a:avLst/>
          </a:prstGeom>
          <a:noFill/>
        </p:spPr>
        <p:txBody>
          <a:bodyPr wrap="square" rtlCol="0">
            <a:spAutoFit/>
          </a:bodyPr>
          <a:lstStyle/>
          <a:p>
            <a:pPr marL="285750" indent="-285750">
              <a:buFont typeface="Arial" panose="020B0604020202020204" pitchFamily="34" charset="0"/>
              <a:buChar char="•"/>
            </a:pPr>
            <a:r>
              <a:rPr lang="en-US" dirty="0"/>
              <a:t>Scaling(a)</a:t>
            </a:r>
          </a:p>
          <a:p>
            <a:pPr marL="285750" indent="-285750">
              <a:buFont typeface="Arial" panose="020B0604020202020204" pitchFamily="34" charset="0"/>
              <a:buChar char="•"/>
            </a:pPr>
            <a:r>
              <a:rPr lang="en-US" dirty="0"/>
              <a:t>Translation(b)</a:t>
            </a:r>
          </a:p>
          <a:p>
            <a:pPr marL="285750" indent="-285750">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3DED59-F1EC-27E9-A519-2EAA7367743C}"/>
                  </a:ext>
                </a:extLst>
              </p:cNvPr>
              <p:cNvSpPr txBox="1"/>
              <p:nvPr/>
            </p:nvSpPr>
            <p:spPr>
              <a:xfrm>
                <a:off x="452073" y="1203830"/>
                <a:ext cx="5440828" cy="9087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𝑎</m:t>
                          </m:r>
                        </m:e>
                      </m:rad>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b="0" i="1" smtClean="0">
                              <a:latin typeface="Cambria Math" panose="02040503050406030204" pitchFamily="18" charset="0"/>
                            </a:rPr>
                            <m:t>∞</m:t>
                          </m:r>
                        </m:sub>
                        <m:sup>
                          <m:r>
                            <a:rPr lang="en-US" sz="2400" b="0" i="1" smtClean="0">
                              <a:latin typeface="Cambria Math" panose="02040503050406030204" pitchFamily="18" charset="0"/>
                            </a:rPr>
                            <m:t>+∞</m:t>
                          </m:r>
                        </m:sup>
                        <m:e>
                          <m:r>
                            <a:rPr lang="en-US" sz="2400" b="0" i="1" smtClean="0">
                              <a:latin typeface="Cambria Math" panose="02040503050406030204" pitchFamily="18" charset="0"/>
                            </a:rPr>
                            <m:t>𝜒</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r>
                            <a:rPr lang="en-US" sz="2400" b="0" i="1" smtClean="0">
                              <a:latin typeface="Cambria Math" panose="02040503050406030204" pitchFamily="18" charset="0"/>
                            </a:rPr>
                            <m:t>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𝑏</m:t>
                                  </m:r>
                                </m:e>
                              </m:d>
                            </m:e>
                          </m:d>
                          <m:r>
                            <a:rPr lang="en-US" sz="2400" b="0" i="1" smtClean="0">
                              <a:latin typeface="Cambria Math" panose="02040503050406030204" pitchFamily="18" charset="0"/>
                            </a:rPr>
                            <m:t>𝑑𝑘</m:t>
                          </m:r>
                        </m:e>
                      </m:nary>
                    </m:oMath>
                  </m:oMathPara>
                </a14:m>
                <a:endParaRPr lang="en-US" sz="2400" dirty="0"/>
              </a:p>
            </p:txBody>
          </p:sp>
        </mc:Choice>
        <mc:Fallback xmlns="">
          <p:sp>
            <p:nvSpPr>
              <p:cNvPr id="16" name="TextBox 15">
                <a:extLst>
                  <a:ext uri="{FF2B5EF4-FFF2-40B4-BE49-F238E27FC236}">
                    <a16:creationId xmlns:a16="http://schemas.microsoft.com/office/drawing/2014/main" id="{393DED59-F1EC-27E9-A519-2EAA7367743C}"/>
                  </a:ext>
                </a:extLst>
              </p:cNvPr>
              <p:cNvSpPr txBox="1">
                <a:spLocks noRot="1" noChangeAspect="1" noMove="1" noResize="1" noEditPoints="1" noAdjustHandles="1" noChangeArrowheads="1" noChangeShapeType="1" noTextEdit="1"/>
              </p:cNvSpPr>
              <p:nvPr/>
            </p:nvSpPr>
            <p:spPr>
              <a:xfrm>
                <a:off x="452073" y="1203830"/>
                <a:ext cx="5440828" cy="908710"/>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A57C5FD-BC56-F21C-AD02-66424B68814F}"/>
              </a:ext>
            </a:extLst>
          </p:cNvPr>
          <p:cNvSpPr txBox="1"/>
          <p:nvPr/>
        </p:nvSpPr>
        <p:spPr>
          <a:xfrm>
            <a:off x="138982" y="5763059"/>
            <a:ext cx="5523682" cy="369332"/>
          </a:xfrm>
          <a:prstGeom prst="rect">
            <a:avLst/>
          </a:prstGeom>
          <a:noFill/>
        </p:spPr>
        <p:txBody>
          <a:bodyPr wrap="square" rtlCol="0">
            <a:spAutoFit/>
          </a:bodyPr>
          <a:lstStyle/>
          <a:p>
            <a:r>
              <a:rPr lang="en-US" dirty="0"/>
              <a:t>It can have resolution in t and frequency space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0B0213-F02C-D74D-F512-22C0090DBCEC}"/>
                  </a:ext>
                </a:extLst>
              </p:cNvPr>
              <p:cNvSpPr txBox="1"/>
              <p:nvPr/>
            </p:nvSpPr>
            <p:spPr>
              <a:xfrm>
                <a:off x="2274722" y="6209638"/>
                <a:ext cx="1019766" cy="276999"/>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ΔtΔ</m:t>
                      </m:r>
                      <m:r>
                        <a:rPr lang="en-US" b="0" i="1" smtClean="0">
                          <a:latin typeface="Cambria Math" panose="02040503050406030204" pitchFamily="18" charset="0"/>
                        </a:rPr>
                        <m:t>𝜔</m:t>
                      </m:r>
                      <m:r>
                        <a:rPr lang="en-US" b="0" i="1" smtClean="0">
                          <a:latin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EB0B0213-F02C-D74D-F512-22C0090DBCEC}"/>
                  </a:ext>
                </a:extLst>
              </p:cNvPr>
              <p:cNvSpPr txBox="1">
                <a:spLocks noRot="1" noChangeAspect="1" noMove="1" noResize="1" noEditPoints="1" noAdjustHandles="1" noChangeArrowheads="1" noChangeShapeType="1" noTextEdit="1"/>
              </p:cNvSpPr>
              <p:nvPr/>
            </p:nvSpPr>
            <p:spPr>
              <a:xfrm>
                <a:off x="2274722" y="6209638"/>
                <a:ext cx="1019766" cy="276999"/>
              </a:xfrm>
              <a:prstGeom prst="rect">
                <a:avLst/>
              </a:prstGeom>
              <a:blipFill>
                <a:blip r:embed="rId7"/>
                <a:stretch>
                  <a:fillRect l="-3550" r="-4142" b="-1276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A6810F2-CDD0-D37C-6157-A0ED25111468}"/>
              </a:ext>
            </a:extLst>
          </p:cNvPr>
          <p:cNvSpPr txBox="1"/>
          <p:nvPr/>
        </p:nvSpPr>
        <p:spPr>
          <a:xfrm>
            <a:off x="777260" y="6163471"/>
            <a:ext cx="1151600" cy="369332"/>
          </a:xfrm>
          <a:prstGeom prst="rect">
            <a:avLst/>
          </a:prstGeom>
          <a:noFill/>
        </p:spPr>
        <p:txBody>
          <a:bodyPr wrap="square" rtlCol="0">
            <a:spAutoFit/>
          </a:bodyPr>
          <a:lstStyle/>
          <a:p>
            <a:r>
              <a:rPr lang="en-US" dirty="0"/>
              <a:t>Tradeoff</a:t>
            </a:r>
          </a:p>
        </p:txBody>
      </p:sp>
      <p:sp>
        <p:nvSpPr>
          <p:cNvPr id="12" name="TextBox 11">
            <a:extLst>
              <a:ext uri="{FF2B5EF4-FFF2-40B4-BE49-F238E27FC236}">
                <a16:creationId xmlns:a16="http://schemas.microsoft.com/office/drawing/2014/main" id="{915D4ECC-DB28-5773-0EAC-325C704BA8D4}"/>
              </a:ext>
            </a:extLst>
          </p:cNvPr>
          <p:cNvSpPr txBox="1"/>
          <p:nvPr/>
        </p:nvSpPr>
        <p:spPr>
          <a:xfrm>
            <a:off x="209519" y="4584408"/>
            <a:ext cx="6408563" cy="276999"/>
          </a:xfrm>
          <a:prstGeom prst="rect">
            <a:avLst/>
          </a:prstGeom>
          <a:noFill/>
        </p:spPr>
        <p:txBody>
          <a:bodyPr wrap="square">
            <a:spAutoFit/>
          </a:bodyPr>
          <a:lstStyle/>
          <a:p>
            <a:r>
              <a:rPr lang="en-US" sz="1200" dirty="0"/>
              <a:t>https://commons.wikimedia.org/wiki/File:Continuous_wavelet_transform.gif</a:t>
            </a:r>
          </a:p>
        </p:txBody>
      </p:sp>
    </p:spTree>
    <p:extLst>
      <p:ext uri="{BB962C8B-B14F-4D97-AF65-F5344CB8AC3E}">
        <p14:creationId xmlns:p14="http://schemas.microsoft.com/office/powerpoint/2010/main" val="3778442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7FC1DA-D3A4-6A79-63A1-929F0C3C874B}"/>
              </a:ext>
            </a:extLst>
          </p:cNvPr>
          <p:cNvSpPr>
            <a:spLocks noGrp="1"/>
          </p:cNvSpPr>
          <p:nvPr>
            <p:ph type="title"/>
          </p:nvPr>
        </p:nvSpPr>
        <p:spPr>
          <a:xfrm>
            <a:off x="0" y="276308"/>
            <a:ext cx="10515600" cy="818984"/>
          </a:xfrm>
        </p:spPr>
        <p:txBody>
          <a:bodyPr/>
          <a:lstStyle/>
          <a:p>
            <a:r>
              <a:rPr lang="en-US" dirty="0"/>
              <a:t>Parameters in </a:t>
            </a:r>
            <a:r>
              <a:rPr lang="en-US" dirty="0" err="1"/>
              <a:t>Morlet</a:t>
            </a:r>
            <a:r>
              <a:rPr lang="en-US" dirty="0"/>
              <a:t> wavelet</a:t>
            </a:r>
          </a:p>
        </p:txBody>
      </p:sp>
      <p:sp>
        <p:nvSpPr>
          <p:cNvPr id="5" name="TextBox 4">
            <a:extLst>
              <a:ext uri="{FF2B5EF4-FFF2-40B4-BE49-F238E27FC236}">
                <a16:creationId xmlns:a16="http://schemas.microsoft.com/office/drawing/2014/main" id="{AAB51A68-F9A4-EC52-486E-72453E7A8446}"/>
              </a:ext>
            </a:extLst>
          </p:cNvPr>
          <p:cNvSpPr txBox="1"/>
          <p:nvPr/>
        </p:nvSpPr>
        <p:spPr>
          <a:xfrm>
            <a:off x="0" y="1318630"/>
            <a:ext cx="3403598"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Center frequency(C)</a:t>
            </a:r>
          </a:p>
        </p:txBody>
      </p:sp>
      <p:sp>
        <p:nvSpPr>
          <p:cNvPr id="6" name="TextBox 5">
            <a:extLst>
              <a:ext uri="{FF2B5EF4-FFF2-40B4-BE49-F238E27FC236}">
                <a16:creationId xmlns:a16="http://schemas.microsoft.com/office/drawing/2014/main" id="{EF324DCB-A7F2-5E88-B45D-46912E01337C}"/>
              </a:ext>
            </a:extLst>
          </p:cNvPr>
          <p:cNvSpPr txBox="1"/>
          <p:nvPr/>
        </p:nvSpPr>
        <p:spPr>
          <a:xfrm>
            <a:off x="5411179" y="1303148"/>
            <a:ext cx="3403598" cy="369332"/>
          </a:xfrm>
          <a:prstGeom prst="rect">
            <a:avLst/>
          </a:prstGeom>
          <a:noFill/>
        </p:spPr>
        <p:txBody>
          <a:bodyPr wrap="square" rtlCol="0">
            <a:spAutoFit/>
          </a:bodyPr>
          <a:lstStyle/>
          <a:p>
            <a:pPr marL="285750" indent="-285750">
              <a:buFont typeface="Arial" panose="020B0604020202020204" pitchFamily="34" charset="0"/>
              <a:buChar char="•"/>
            </a:pPr>
            <a:r>
              <a:rPr lang="en-US" u="sng" dirty="0"/>
              <a:t>Bandwidth(B)</a:t>
            </a:r>
          </a:p>
        </p:txBody>
      </p:sp>
      <p:pic>
        <p:nvPicPr>
          <p:cNvPr id="7" name="Picture 6">
            <a:extLst>
              <a:ext uri="{FF2B5EF4-FFF2-40B4-BE49-F238E27FC236}">
                <a16:creationId xmlns:a16="http://schemas.microsoft.com/office/drawing/2014/main" id="{045546D2-1579-AA15-1324-11E393A916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513" y="1923116"/>
            <a:ext cx="5379253" cy="4289550"/>
          </a:xfrm>
          <a:prstGeom prst="rect">
            <a:avLst/>
          </a:prstGeom>
        </p:spPr>
      </p:pic>
      <p:pic>
        <p:nvPicPr>
          <p:cNvPr id="8" name="Picture 7">
            <a:extLst>
              <a:ext uri="{FF2B5EF4-FFF2-40B4-BE49-F238E27FC236}">
                <a16:creationId xmlns:a16="http://schemas.microsoft.com/office/drawing/2014/main" id="{B0E18972-1FF1-65C8-4F40-600E5F6CC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9507" y="1876323"/>
            <a:ext cx="5446057" cy="436804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FB57BB-32DE-855C-F26C-437DA3EAAB41}"/>
                  </a:ext>
                </a:extLst>
              </p:cNvPr>
              <p:cNvSpPr txBox="1"/>
              <p:nvPr/>
            </p:nvSpPr>
            <p:spPr>
              <a:xfrm>
                <a:off x="183099" y="3429000"/>
                <a:ext cx="15187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smtClean="0">
                          <a:latin typeface="Cambria Math" panose="02040503050406030204" pitchFamily="18" charset="0"/>
                        </a:rPr>
                        <m:t>cos</m:t>
                      </m:r>
                      <m:r>
                        <a:rPr lang="en-US" sz="1600" i="1">
                          <a:latin typeface="Cambria Math" panose="02040503050406030204" pitchFamily="18" charset="0"/>
                        </a:rPr>
                        <m:t>⁡(2</m:t>
                      </m:r>
                      <m:r>
                        <a:rPr lang="en-US" sz="1600" i="1">
                          <a:latin typeface="Cambria Math" panose="02040503050406030204" pitchFamily="18" charset="0"/>
                        </a:rPr>
                        <m:t>𝜋</m:t>
                      </m:r>
                      <m:r>
                        <a:rPr lang="en-US" sz="1600" i="1">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𝑡</m:t>
                      </m:r>
                      <m:r>
                        <a:rPr lang="en-US" sz="1600" i="1">
                          <a:latin typeface="Cambria Math" panose="02040503050406030204" pitchFamily="18" charset="0"/>
                        </a:rPr>
                        <m:t>)</m:t>
                      </m:r>
                    </m:oMath>
                  </m:oMathPara>
                </a14:m>
                <a:endParaRPr lang="en-US" sz="1600" dirty="0"/>
              </a:p>
            </p:txBody>
          </p:sp>
        </mc:Choice>
        <mc:Fallback xmlns="">
          <p:sp>
            <p:nvSpPr>
              <p:cNvPr id="9" name="TextBox 8">
                <a:extLst>
                  <a:ext uri="{FF2B5EF4-FFF2-40B4-BE49-F238E27FC236}">
                    <a16:creationId xmlns:a16="http://schemas.microsoft.com/office/drawing/2014/main" id="{9DFB57BB-32DE-855C-F26C-437DA3EAAB41}"/>
                  </a:ext>
                </a:extLst>
              </p:cNvPr>
              <p:cNvSpPr txBox="1">
                <a:spLocks noRot="1" noChangeAspect="1" noMove="1" noResize="1" noEditPoints="1" noAdjustHandles="1" noChangeArrowheads="1" noChangeShapeType="1" noTextEdit="1"/>
              </p:cNvSpPr>
              <p:nvPr/>
            </p:nvSpPr>
            <p:spPr>
              <a:xfrm>
                <a:off x="183099" y="3429000"/>
                <a:ext cx="1518700" cy="338554"/>
              </a:xfrm>
              <a:prstGeom prst="rect">
                <a:avLst/>
              </a:prstGeom>
              <a:blipFill>
                <a:blip r:embed="rId5"/>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A115F3-6E69-E2C2-4746-F88C560D3187}"/>
                  </a:ext>
                </a:extLst>
              </p:cNvPr>
              <p:cNvSpPr txBox="1"/>
              <p:nvPr/>
            </p:nvSpPr>
            <p:spPr>
              <a:xfrm>
                <a:off x="2037789" y="3429000"/>
                <a:ext cx="15187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smtClean="0">
                          <a:latin typeface="Cambria Math" panose="02040503050406030204" pitchFamily="18" charset="0"/>
                        </a:rPr>
                        <m:t>cos</m:t>
                      </m:r>
                      <m:r>
                        <a:rPr lang="en-US" sz="1600" i="1">
                          <a:latin typeface="Cambria Math" panose="02040503050406030204" pitchFamily="18" charset="0"/>
                        </a:rPr>
                        <m:t>⁡(2</m:t>
                      </m:r>
                      <m:r>
                        <a:rPr lang="en-US" sz="1600" i="1">
                          <a:latin typeface="Cambria Math" panose="02040503050406030204" pitchFamily="18" charset="0"/>
                        </a:rPr>
                        <m:t>𝜋</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𝑡</m:t>
                      </m:r>
                      <m:r>
                        <a:rPr lang="en-US" sz="1600" i="1">
                          <a:latin typeface="Cambria Math" panose="02040503050406030204" pitchFamily="18" charset="0"/>
                        </a:rPr>
                        <m:t>)</m:t>
                      </m:r>
                    </m:oMath>
                  </m:oMathPara>
                </a14:m>
                <a:endParaRPr lang="en-US" sz="1600" dirty="0"/>
              </a:p>
            </p:txBody>
          </p:sp>
        </mc:Choice>
        <mc:Fallback xmlns="">
          <p:sp>
            <p:nvSpPr>
              <p:cNvPr id="10" name="TextBox 9">
                <a:extLst>
                  <a:ext uri="{FF2B5EF4-FFF2-40B4-BE49-F238E27FC236}">
                    <a16:creationId xmlns:a16="http://schemas.microsoft.com/office/drawing/2014/main" id="{4DA115F3-6E69-E2C2-4746-F88C560D3187}"/>
                  </a:ext>
                </a:extLst>
              </p:cNvPr>
              <p:cNvSpPr txBox="1">
                <a:spLocks noRot="1" noChangeAspect="1" noMove="1" noResize="1" noEditPoints="1" noAdjustHandles="1" noChangeArrowheads="1" noChangeShapeType="1" noTextEdit="1"/>
              </p:cNvSpPr>
              <p:nvPr/>
            </p:nvSpPr>
            <p:spPr>
              <a:xfrm>
                <a:off x="2037789" y="3429000"/>
                <a:ext cx="1518700" cy="338554"/>
              </a:xfrm>
              <a:prstGeom prst="rect">
                <a:avLst/>
              </a:prstGeom>
              <a:blipFill>
                <a:blip r:embed="rId6"/>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E5349A-0CDF-D7A1-FA0A-B414CDA40165}"/>
                  </a:ext>
                </a:extLst>
              </p:cNvPr>
              <p:cNvSpPr txBox="1"/>
              <p:nvPr/>
            </p:nvSpPr>
            <p:spPr>
              <a:xfrm>
                <a:off x="3892479" y="3429000"/>
                <a:ext cx="15187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smtClean="0">
                          <a:latin typeface="Cambria Math" panose="02040503050406030204" pitchFamily="18" charset="0"/>
                        </a:rPr>
                        <m:t>cos</m:t>
                      </m:r>
                      <m:r>
                        <a:rPr lang="en-US" sz="1600" i="1">
                          <a:latin typeface="Cambria Math" panose="02040503050406030204" pitchFamily="18" charset="0"/>
                        </a:rPr>
                        <m:t>⁡(2</m:t>
                      </m:r>
                      <m:r>
                        <a:rPr lang="en-US" sz="1600" i="1">
                          <a:latin typeface="Cambria Math" panose="02040503050406030204" pitchFamily="18" charset="0"/>
                        </a:rPr>
                        <m:t>𝜋</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𝑡</m:t>
                      </m:r>
                      <m:r>
                        <a:rPr lang="en-US" sz="1600" i="1">
                          <a:latin typeface="Cambria Math" panose="02040503050406030204" pitchFamily="18" charset="0"/>
                        </a:rPr>
                        <m:t>)</m:t>
                      </m:r>
                    </m:oMath>
                  </m:oMathPara>
                </a14:m>
                <a:endParaRPr lang="en-US" sz="1600" dirty="0"/>
              </a:p>
            </p:txBody>
          </p:sp>
        </mc:Choice>
        <mc:Fallback xmlns="">
          <p:sp>
            <p:nvSpPr>
              <p:cNvPr id="11" name="TextBox 10">
                <a:extLst>
                  <a:ext uri="{FF2B5EF4-FFF2-40B4-BE49-F238E27FC236}">
                    <a16:creationId xmlns:a16="http://schemas.microsoft.com/office/drawing/2014/main" id="{CCE5349A-0CDF-D7A1-FA0A-B414CDA40165}"/>
                  </a:ext>
                </a:extLst>
              </p:cNvPr>
              <p:cNvSpPr txBox="1">
                <a:spLocks noRot="1" noChangeAspect="1" noMove="1" noResize="1" noEditPoints="1" noAdjustHandles="1" noChangeArrowheads="1" noChangeShapeType="1" noTextEdit="1"/>
              </p:cNvSpPr>
              <p:nvPr/>
            </p:nvSpPr>
            <p:spPr>
              <a:xfrm>
                <a:off x="3892479" y="3429000"/>
                <a:ext cx="1518700" cy="338554"/>
              </a:xfrm>
              <a:prstGeom prst="rect">
                <a:avLst/>
              </a:prstGeom>
              <a:blipFill>
                <a:blip r:embed="rId7"/>
                <a:stretch>
                  <a:fillRect b="-12727"/>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66F52D5-9B52-12FE-4A09-EBF3BB0C5981}"/>
              </a:ext>
            </a:extLst>
          </p:cNvPr>
          <p:cNvCxnSpPr>
            <a:cxnSpLocks/>
          </p:cNvCxnSpPr>
          <p:nvPr/>
        </p:nvCxnSpPr>
        <p:spPr>
          <a:xfrm flipH="1" flipV="1">
            <a:off x="4715123" y="5868063"/>
            <a:ext cx="469127" cy="6346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9E1464-2AFE-31F5-4D67-BF6EE6B27BC2}"/>
              </a:ext>
            </a:extLst>
          </p:cNvPr>
          <p:cNvSpPr txBox="1"/>
          <p:nvPr/>
        </p:nvSpPr>
        <p:spPr>
          <a:xfrm>
            <a:off x="4494475" y="6502684"/>
            <a:ext cx="2208475" cy="307777"/>
          </a:xfrm>
          <a:prstGeom prst="rect">
            <a:avLst/>
          </a:prstGeom>
          <a:noFill/>
        </p:spPr>
        <p:txBody>
          <a:bodyPr wrap="square" rtlCol="0">
            <a:spAutoFit/>
          </a:bodyPr>
          <a:lstStyle/>
          <a:p>
            <a:r>
              <a:rPr lang="en-US" sz="1400" dirty="0"/>
              <a:t>Center frequency</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414835C-485C-33D2-E4D7-D9C6299F95FB}"/>
                  </a:ext>
                </a:extLst>
              </p:cNvPr>
              <p:cNvSpPr txBox="1"/>
              <p:nvPr/>
            </p:nvSpPr>
            <p:spPr>
              <a:xfrm>
                <a:off x="8179582" y="248268"/>
                <a:ext cx="3889138" cy="796565"/>
              </a:xfrm>
              <a:prstGeom prst="rect">
                <a:avLst/>
              </a:prstGeom>
              <a:noFill/>
              <a:ln w="1905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𝜋</m:t>
                                  </m:r>
                                  <m:r>
                                    <a:rPr lang="en-US" sz="2400" b="0" i="1" smtClean="0">
                                      <a:latin typeface="Cambria Math" panose="02040503050406030204" pitchFamily="18" charset="0"/>
                                    </a:rPr>
                                    <m:t>𝐵</m:t>
                                  </m:r>
                                </m:e>
                              </m:rad>
                            </m:den>
                          </m:f>
                          <m:r>
                            <a:rPr lang="en-US" sz="2400" b="0" i="1" smtClean="0">
                              <a:latin typeface="Cambria Math" panose="02040503050406030204" pitchFamily="18" charset="0"/>
                            </a:rPr>
                            <m:t>𝑒</m:t>
                          </m:r>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𝑖</m:t>
                          </m:r>
                          <m:r>
                            <a:rPr lang="en-US" sz="2400" b="0" i="1" smtClean="0">
                              <a:latin typeface="Cambria Math" panose="02040503050406030204" pitchFamily="18" charset="0"/>
                            </a:rPr>
                            <m:t>2</m:t>
                          </m:r>
                          <m:r>
                            <a:rPr lang="en-US" sz="2400" b="0" i="1" smtClean="0">
                              <a:latin typeface="Cambria Math" panose="02040503050406030204" pitchFamily="18" charset="0"/>
                            </a:rPr>
                            <m:t>𝜋</m:t>
                          </m:r>
                          <m:r>
                            <a:rPr lang="en-US" sz="2400" b="0" i="1" smtClean="0">
                              <a:latin typeface="Cambria Math" panose="02040503050406030204" pitchFamily="18" charset="0"/>
                            </a:rPr>
                            <m:t>𝐶𝑡</m:t>
                          </m:r>
                        </m:sup>
                      </m:sSup>
                    </m:oMath>
                  </m:oMathPara>
                </a14:m>
                <a:endParaRPr lang="en-US" sz="2400" dirty="0"/>
              </a:p>
            </p:txBody>
          </p:sp>
        </mc:Choice>
        <mc:Fallback xmlns="">
          <p:sp>
            <p:nvSpPr>
              <p:cNvPr id="17" name="TextBox 16">
                <a:extLst>
                  <a:ext uri="{FF2B5EF4-FFF2-40B4-BE49-F238E27FC236}">
                    <a16:creationId xmlns:a16="http://schemas.microsoft.com/office/drawing/2014/main" id="{2414835C-485C-33D2-E4D7-D9C6299F95FB}"/>
                  </a:ext>
                </a:extLst>
              </p:cNvPr>
              <p:cNvSpPr txBox="1">
                <a:spLocks noRot="1" noChangeAspect="1" noMove="1" noResize="1" noEditPoints="1" noAdjustHandles="1" noChangeArrowheads="1" noChangeShapeType="1" noTextEdit="1"/>
              </p:cNvSpPr>
              <p:nvPr/>
            </p:nvSpPr>
            <p:spPr>
              <a:xfrm>
                <a:off x="8179582" y="248268"/>
                <a:ext cx="3889138" cy="796565"/>
              </a:xfrm>
              <a:prstGeom prst="rect">
                <a:avLst/>
              </a:prstGeom>
              <a:blipFill>
                <a:blip r:embed="rId8"/>
                <a:stretch>
                  <a:fillRect/>
                </a:stretch>
              </a:blipFill>
              <a:ln w="190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82709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2FBB-46B5-6AE4-A760-E830DE87D413}"/>
              </a:ext>
            </a:extLst>
          </p:cNvPr>
          <p:cNvSpPr>
            <a:spLocks noGrp="1"/>
          </p:cNvSpPr>
          <p:nvPr>
            <p:ph type="title"/>
          </p:nvPr>
        </p:nvSpPr>
        <p:spPr>
          <a:xfrm>
            <a:off x="192024" y="248014"/>
            <a:ext cx="10515600" cy="412115"/>
          </a:xfrm>
        </p:spPr>
        <p:txBody>
          <a:bodyPr>
            <a:normAutofit fontScale="90000"/>
          </a:bodyPr>
          <a:lstStyle/>
          <a:p>
            <a:r>
              <a:rPr lang="en-US" dirty="0"/>
              <a:t>Wavelet in XAFS </a:t>
            </a:r>
          </a:p>
        </p:txBody>
      </p:sp>
      <p:graphicFrame>
        <p:nvGraphicFramePr>
          <p:cNvPr id="4" name="Table 3">
            <a:extLst>
              <a:ext uri="{FF2B5EF4-FFF2-40B4-BE49-F238E27FC236}">
                <a16:creationId xmlns:a16="http://schemas.microsoft.com/office/drawing/2014/main" id="{CEEE8AE8-92D3-1C82-83F1-83237281615B}"/>
              </a:ext>
            </a:extLst>
          </p:cNvPr>
          <p:cNvGraphicFramePr>
            <a:graphicFrameLocks noGrp="1"/>
          </p:cNvGraphicFramePr>
          <p:nvPr>
            <p:extLst>
              <p:ext uri="{D42A27DB-BD31-4B8C-83A1-F6EECF244321}">
                <p14:modId xmlns:p14="http://schemas.microsoft.com/office/powerpoint/2010/main" val="3927544433"/>
              </p:ext>
            </p:extLst>
          </p:nvPr>
        </p:nvGraphicFramePr>
        <p:xfrm>
          <a:off x="1701509" y="5261838"/>
          <a:ext cx="7574085" cy="1142862"/>
        </p:xfrm>
        <a:graphic>
          <a:graphicData uri="http://schemas.openxmlformats.org/drawingml/2006/table">
            <a:tbl>
              <a:tblPr firstRow="1" bandRow="1">
                <a:tableStyleId>{5C22544A-7EE6-4342-B048-85BDC9FD1C3A}</a:tableStyleId>
              </a:tblPr>
              <a:tblGrid>
                <a:gridCol w="1342630">
                  <a:extLst>
                    <a:ext uri="{9D8B030D-6E8A-4147-A177-3AD203B41FA5}">
                      <a16:colId xmlns:a16="http://schemas.microsoft.com/office/drawing/2014/main" val="2805075894"/>
                    </a:ext>
                  </a:extLst>
                </a:gridCol>
                <a:gridCol w="756320">
                  <a:extLst>
                    <a:ext uri="{9D8B030D-6E8A-4147-A177-3AD203B41FA5}">
                      <a16:colId xmlns:a16="http://schemas.microsoft.com/office/drawing/2014/main" val="4286238095"/>
                    </a:ext>
                  </a:extLst>
                </a:gridCol>
                <a:gridCol w="1133389">
                  <a:extLst>
                    <a:ext uri="{9D8B030D-6E8A-4147-A177-3AD203B41FA5}">
                      <a16:colId xmlns:a16="http://schemas.microsoft.com/office/drawing/2014/main" val="2435012469"/>
                    </a:ext>
                  </a:extLst>
                </a:gridCol>
                <a:gridCol w="1499560">
                  <a:extLst>
                    <a:ext uri="{9D8B030D-6E8A-4147-A177-3AD203B41FA5}">
                      <a16:colId xmlns:a16="http://schemas.microsoft.com/office/drawing/2014/main" val="2333334042"/>
                    </a:ext>
                  </a:extLst>
                </a:gridCol>
                <a:gridCol w="1708797">
                  <a:extLst>
                    <a:ext uri="{9D8B030D-6E8A-4147-A177-3AD203B41FA5}">
                      <a16:colId xmlns:a16="http://schemas.microsoft.com/office/drawing/2014/main" val="2797962951"/>
                    </a:ext>
                  </a:extLst>
                </a:gridCol>
                <a:gridCol w="1133389">
                  <a:extLst>
                    <a:ext uri="{9D8B030D-6E8A-4147-A177-3AD203B41FA5}">
                      <a16:colId xmlns:a16="http://schemas.microsoft.com/office/drawing/2014/main" val="748480644"/>
                    </a:ext>
                  </a:extLst>
                </a:gridCol>
              </a:tblGrid>
              <a:tr h="368396">
                <a:tc>
                  <a:txBody>
                    <a:bodyPr/>
                    <a:lstStyle/>
                    <a:p>
                      <a:r>
                        <a:rPr lang="en-US" sz="1600" b="1" u="none" dirty="0">
                          <a:solidFill>
                            <a:schemeClr val="tx1"/>
                          </a:solidFill>
                          <a:latin typeface="Times New Roman" panose="02020603050405020304" pitchFamily="18" charset="0"/>
                          <a:cs typeface="Times New Roman" panose="02020603050405020304" pitchFamily="18" charset="0"/>
                        </a:rPr>
                        <a:t>Fit Condition</a:t>
                      </a:r>
                    </a:p>
                  </a:txBody>
                  <a:tcPr marL="42947" marR="42947" marT="21473" marB="21473">
                    <a:lnL>
                      <a:noFill/>
                    </a:lnL>
                    <a:lnR>
                      <a:noFill/>
                    </a:lnR>
                    <a:lnT>
                      <a:noFill/>
                    </a:lnT>
                    <a:lnB w="19050" cap="flat" cmpd="sng" algn="ctr">
                      <a:solidFill>
                        <a:schemeClr val="accent1"/>
                      </a:solidFill>
                      <a:prstDash val="solid"/>
                      <a:round/>
                      <a:headEnd type="none" w="med" len="med"/>
                      <a:tailEnd type="none" w="med" len="med"/>
                    </a:lnB>
                    <a:noFill/>
                  </a:tcPr>
                </a:tc>
                <a:tc>
                  <a:txBody>
                    <a:bodyPr/>
                    <a:lstStyle/>
                    <a:p>
                      <a:r>
                        <a:rPr lang="en-US" sz="1600" b="1" u="none">
                          <a:solidFill>
                            <a:schemeClr val="tx1"/>
                          </a:solidFill>
                          <a:latin typeface="Times New Roman" panose="02020603050405020304" pitchFamily="18" charset="0"/>
                          <a:cs typeface="Times New Roman" panose="02020603050405020304" pitchFamily="18" charset="0"/>
                        </a:rPr>
                        <a:t>Path</a:t>
                      </a:r>
                    </a:p>
                  </a:txBody>
                  <a:tcPr marL="42947" marR="42947" marT="21473" marB="21473">
                    <a:lnL>
                      <a:noFill/>
                    </a:lnL>
                    <a:lnR>
                      <a:noFill/>
                    </a:lnR>
                    <a:lnT>
                      <a:noFill/>
                    </a:lnT>
                    <a:lnB w="19050" cap="flat" cmpd="sng" algn="ctr">
                      <a:solidFill>
                        <a:schemeClr val="accent1"/>
                      </a:solidFill>
                      <a:prstDash val="solid"/>
                      <a:round/>
                      <a:headEnd type="none" w="med" len="med"/>
                      <a:tailEnd type="none" w="med" len="med"/>
                    </a:lnB>
                    <a:noFill/>
                  </a:tcPr>
                </a:tc>
                <a:tc>
                  <a:txBody>
                    <a:bodyPr/>
                    <a:lstStyle/>
                    <a:p>
                      <a:r>
                        <a:rPr lang="en-US" sz="1600" b="1" u="none">
                          <a:solidFill>
                            <a:schemeClr val="tx1"/>
                          </a:solidFill>
                          <a:latin typeface="Times New Roman" panose="02020603050405020304" pitchFamily="18" charset="0"/>
                          <a:cs typeface="Times New Roman" panose="02020603050405020304" pitchFamily="18" charset="0"/>
                        </a:rPr>
                        <a:t>N</a:t>
                      </a:r>
                    </a:p>
                  </a:txBody>
                  <a:tcPr marL="42947" marR="42947" marT="21473" marB="21473">
                    <a:lnL>
                      <a:noFill/>
                    </a:lnL>
                    <a:lnR>
                      <a:noFill/>
                    </a:lnR>
                    <a:lnT>
                      <a:noFill/>
                    </a:lnT>
                    <a:lnB w="19050" cap="flat" cmpd="sng" algn="ctr">
                      <a:solidFill>
                        <a:schemeClr val="accent1"/>
                      </a:solidFill>
                      <a:prstDash val="solid"/>
                      <a:round/>
                      <a:headEnd type="none" w="med" len="med"/>
                      <a:tailEnd type="none" w="med" len="med"/>
                    </a:lnB>
                    <a:noFill/>
                  </a:tcPr>
                </a:tc>
                <a:tc>
                  <a:txBody>
                    <a:bodyPr/>
                    <a:lstStyle/>
                    <a:p>
                      <a:r>
                        <a:rPr lang="en-US" sz="1600" b="1" u="none">
                          <a:solidFill>
                            <a:schemeClr val="tx1"/>
                          </a:solidFill>
                          <a:latin typeface="Times New Roman" panose="02020603050405020304" pitchFamily="18" charset="0"/>
                          <a:cs typeface="Times New Roman" panose="02020603050405020304" pitchFamily="18" charset="0"/>
                        </a:rPr>
                        <a:t>R (Å)</a:t>
                      </a:r>
                    </a:p>
                  </a:txBody>
                  <a:tcPr marL="42947" marR="42947" marT="21473" marB="21473">
                    <a:lnL>
                      <a:noFill/>
                    </a:lnL>
                    <a:lnR>
                      <a:noFill/>
                    </a:lnR>
                    <a:lnT>
                      <a:noFill/>
                    </a:lnT>
                    <a:lnB w="19050" cap="flat" cmpd="sng" algn="ctr">
                      <a:solidFill>
                        <a:schemeClr val="accent1"/>
                      </a:solidFill>
                      <a:prstDash val="solid"/>
                      <a:round/>
                      <a:headEnd type="none" w="med" len="med"/>
                      <a:tailEnd type="none" w="med" len="med"/>
                    </a:lnB>
                    <a:noFill/>
                  </a:tcPr>
                </a:tc>
                <a:tc>
                  <a:txBody>
                    <a:bodyPr/>
                    <a:lstStyle/>
                    <a:p>
                      <a:r>
                        <a:rPr lang="el-GR" sz="1600" b="1" u="none">
                          <a:solidFill>
                            <a:schemeClr val="tx1"/>
                          </a:solidFill>
                          <a:latin typeface="Times New Roman" panose="02020603050405020304" pitchFamily="18" charset="0"/>
                          <a:cs typeface="Times New Roman" panose="02020603050405020304" pitchFamily="18" charset="0"/>
                        </a:rPr>
                        <a:t>σ</a:t>
                      </a:r>
                      <a:r>
                        <a:rPr lang="en-US" sz="1600" b="1" u="none" baseline="30000">
                          <a:solidFill>
                            <a:schemeClr val="tx1"/>
                          </a:solidFill>
                          <a:latin typeface="Times New Roman" panose="02020603050405020304" pitchFamily="18" charset="0"/>
                          <a:cs typeface="Times New Roman" panose="02020603050405020304" pitchFamily="18" charset="0"/>
                        </a:rPr>
                        <a:t>2</a:t>
                      </a:r>
                      <a:r>
                        <a:rPr lang="en-US" sz="1600" b="1" u="none">
                          <a:solidFill>
                            <a:schemeClr val="tx1"/>
                          </a:solidFill>
                          <a:latin typeface="Times New Roman" panose="02020603050405020304" pitchFamily="18" charset="0"/>
                          <a:cs typeface="Times New Roman" panose="02020603050405020304" pitchFamily="18" charset="0"/>
                        </a:rPr>
                        <a:t> (Å</a:t>
                      </a:r>
                      <a:r>
                        <a:rPr lang="en-US" sz="1600" b="1" u="none" baseline="30000">
                          <a:solidFill>
                            <a:schemeClr val="tx1"/>
                          </a:solidFill>
                          <a:latin typeface="Times New Roman" panose="02020603050405020304" pitchFamily="18" charset="0"/>
                          <a:cs typeface="Times New Roman" panose="02020603050405020304" pitchFamily="18" charset="0"/>
                        </a:rPr>
                        <a:t>2</a:t>
                      </a:r>
                      <a:r>
                        <a:rPr lang="en-US" sz="1600" b="1" u="none">
                          <a:solidFill>
                            <a:schemeClr val="tx1"/>
                          </a:solidFill>
                          <a:latin typeface="Times New Roman" panose="02020603050405020304" pitchFamily="18" charset="0"/>
                          <a:cs typeface="Times New Roman" panose="02020603050405020304" pitchFamily="18" charset="0"/>
                        </a:rPr>
                        <a:t>)</a:t>
                      </a:r>
                    </a:p>
                  </a:txBody>
                  <a:tcPr marL="42947" marR="42947" marT="21473" marB="21473">
                    <a:lnL>
                      <a:noFill/>
                    </a:lnL>
                    <a:lnR>
                      <a:noFill/>
                    </a:lnR>
                    <a:lnT>
                      <a:noFill/>
                    </a:lnT>
                    <a:lnB w="19050" cap="flat" cmpd="sng" algn="ctr">
                      <a:solidFill>
                        <a:schemeClr val="accent1"/>
                      </a:solidFill>
                      <a:prstDash val="solid"/>
                      <a:round/>
                      <a:headEnd type="none" w="med" len="med"/>
                      <a:tailEnd type="none" w="med" len="med"/>
                    </a:lnB>
                    <a:noFill/>
                  </a:tcPr>
                </a:tc>
                <a:tc>
                  <a:txBody>
                    <a:bodyPr/>
                    <a:lstStyle/>
                    <a:p>
                      <a:r>
                        <a:rPr lang="el-GR" sz="1600" b="1" u="none" dirty="0">
                          <a:solidFill>
                            <a:schemeClr val="tx1"/>
                          </a:solidFill>
                          <a:latin typeface="Times New Roman" panose="02020603050405020304" pitchFamily="18" charset="0"/>
                          <a:cs typeface="Times New Roman" panose="02020603050405020304" pitchFamily="18" charset="0"/>
                        </a:rPr>
                        <a:t>Δ</a:t>
                      </a:r>
                      <a:r>
                        <a:rPr lang="en-US" sz="1600" b="1" u="none" dirty="0">
                          <a:solidFill>
                            <a:schemeClr val="tx1"/>
                          </a:solidFill>
                          <a:latin typeface="Times New Roman" panose="02020603050405020304" pitchFamily="18" charset="0"/>
                          <a:cs typeface="Times New Roman" panose="02020603050405020304" pitchFamily="18" charset="0"/>
                        </a:rPr>
                        <a:t>E (eV)</a:t>
                      </a:r>
                    </a:p>
                  </a:txBody>
                  <a:tcPr marL="42947" marR="42947" marT="21473" marB="21473">
                    <a:lnL>
                      <a:noFill/>
                    </a:lnL>
                    <a:lnR>
                      <a:noFill/>
                    </a:lnR>
                    <a:lnT>
                      <a:noFill/>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077431423"/>
                  </a:ext>
                </a:extLst>
              </a:tr>
              <a:tr h="368396">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u="none" dirty="0">
                          <a:solidFill>
                            <a:schemeClr val="tx1"/>
                          </a:solidFill>
                          <a:latin typeface="Times New Roman" panose="02020603050405020304" pitchFamily="18" charset="0"/>
                          <a:cs typeface="Times New Roman" panose="02020603050405020304" pitchFamily="18" charset="0"/>
                        </a:rPr>
                        <a:t>Au-Au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u="none" dirty="0">
                          <a:solidFill>
                            <a:schemeClr val="tx1"/>
                          </a:solidFill>
                          <a:latin typeface="Times New Roman" panose="02020603050405020304" pitchFamily="18" charset="0"/>
                          <a:cs typeface="Times New Roman" panose="02020603050405020304" pitchFamily="18" charset="0"/>
                        </a:rPr>
                        <a:t>Au-S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u="none" dirty="0">
                        <a:solidFill>
                          <a:schemeClr val="tx1"/>
                        </a:solidFill>
                        <a:latin typeface="Times New Roman" panose="02020603050405020304" pitchFamily="18" charset="0"/>
                        <a:cs typeface="Times New Roman" panose="02020603050405020304" pitchFamily="18" charset="0"/>
                      </a:endParaRPr>
                    </a:p>
                  </a:txBody>
                  <a:tcPr marL="42947" marR="42947" marT="21473" marB="21473">
                    <a:lnL>
                      <a:noFill/>
                    </a:lnL>
                    <a:lnR>
                      <a:noFill/>
                    </a:lnR>
                    <a:lnT w="19050" cap="flat" cmpd="sng" algn="ctr">
                      <a:solidFill>
                        <a:schemeClr val="accent1"/>
                      </a:solidFill>
                      <a:prstDash val="solid"/>
                      <a:round/>
                      <a:headEnd type="none" w="med" len="med"/>
                      <a:tailEnd type="none" w="med" len="med"/>
                    </a:lnT>
                    <a:lnB w="3175">
                      <a:solidFill>
                        <a:schemeClr val="tx1"/>
                      </a:solidFill>
                    </a:lnB>
                    <a:solidFill>
                      <a:schemeClr val="bg2"/>
                    </a:solidFill>
                  </a:tcPr>
                </a:tc>
                <a:tc>
                  <a:txBody>
                    <a:bodyPr/>
                    <a:lstStyle/>
                    <a:p>
                      <a:r>
                        <a:rPr lang="en-US" sz="1600" b="0" u="none" dirty="0">
                          <a:solidFill>
                            <a:schemeClr val="tx1"/>
                          </a:solidFill>
                          <a:latin typeface="Times New Roman" panose="02020603050405020304" pitchFamily="18" charset="0"/>
                          <a:cs typeface="Times New Roman" panose="02020603050405020304" pitchFamily="18" charset="0"/>
                        </a:rPr>
                        <a:t>Au-Au</a:t>
                      </a:r>
                    </a:p>
                  </a:txBody>
                  <a:tcPr marL="42947" marR="42947" marT="21473" marB="21473">
                    <a:lnL>
                      <a:noFill/>
                    </a:lnL>
                    <a:lnR>
                      <a:noFill/>
                    </a:lnR>
                    <a:lnT w="19050">
                      <a:solidFill>
                        <a:schemeClr val="accent1"/>
                      </a:solidFill>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600" b="0" u="none" dirty="0">
                          <a:solidFill>
                            <a:srgbClr val="C00000"/>
                          </a:solidFill>
                          <a:latin typeface="Times New Roman" panose="02020603050405020304" pitchFamily="18" charset="0"/>
                          <a:cs typeface="Times New Roman" panose="02020603050405020304" pitchFamily="18" charset="0"/>
                        </a:rPr>
                        <a:t>4.2 </a:t>
                      </a:r>
                      <a:r>
                        <a:rPr kumimoji="0" lang="en-US" sz="16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3.9</a:t>
                      </a:r>
                      <a:endParaRPr lang="en-US" sz="1600" b="0" u="none" dirty="0">
                        <a:solidFill>
                          <a:srgbClr val="C00000"/>
                        </a:solidFill>
                        <a:latin typeface="Times New Roman" panose="02020603050405020304" pitchFamily="18" charset="0"/>
                        <a:cs typeface="Times New Roman" panose="02020603050405020304" pitchFamily="18" charset="0"/>
                      </a:endParaRPr>
                    </a:p>
                  </a:txBody>
                  <a:tcPr marL="42947" marR="42947" marT="21473" marB="21473">
                    <a:lnL>
                      <a:noFill/>
                    </a:lnL>
                    <a:lnR>
                      <a:noFill/>
                    </a:lnR>
                    <a:lnT w="19050">
                      <a:solidFill>
                        <a:schemeClr val="accent1"/>
                      </a:solidFill>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600" b="0" u="none" dirty="0">
                          <a:solidFill>
                            <a:schemeClr val="tx1"/>
                          </a:solidFill>
                          <a:latin typeface="Times New Roman" panose="02020603050405020304" pitchFamily="18" charset="0"/>
                          <a:cs typeface="Times New Roman" panose="02020603050405020304" pitchFamily="18" charset="0"/>
                        </a:rPr>
                        <a:t> 3.004 </a:t>
                      </a:r>
                      <a: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lang="en-US" sz="1600" b="0" u="none" dirty="0">
                          <a:solidFill>
                            <a:schemeClr val="tx1"/>
                          </a:solidFill>
                          <a:latin typeface="Times New Roman" panose="02020603050405020304" pitchFamily="18" charset="0"/>
                          <a:cs typeface="Times New Roman" panose="02020603050405020304" pitchFamily="18" charset="0"/>
                        </a:rPr>
                        <a:t>0.039</a:t>
                      </a:r>
                    </a:p>
                  </a:txBody>
                  <a:tcPr marL="42947" marR="42947" marT="21473" marB="21473">
                    <a:lnL>
                      <a:noFill/>
                    </a:lnL>
                    <a:lnR>
                      <a:noFill/>
                    </a:lnR>
                    <a:lnT w="19050">
                      <a:solidFill>
                        <a:schemeClr val="accent1"/>
                      </a:solidFill>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600" b="0" u="none" dirty="0">
                          <a:solidFill>
                            <a:schemeClr val="tx1"/>
                          </a:solidFill>
                          <a:latin typeface="Times New Roman" panose="02020603050405020304" pitchFamily="18" charset="0"/>
                          <a:cs typeface="Times New Roman" panose="02020603050405020304" pitchFamily="18" charset="0"/>
                        </a:rPr>
                        <a:t>0.0198 </a:t>
                      </a:r>
                      <a: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lang="en-US" sz="1600" b="0" u="none" dirty="0">
                          <a:solidFill>
                            <a:schemeClr val="tx1"/>
                          </a:solidFill>
                          <a:latin typeface="Times New Roman" panose="02020603050405020304" pitchFamily="18" charset="0"/>
                          <a:cs typeface="Times New Roman" panose="02020603050405020304" pitchFamily="18" charset="0"/>
                        </a:rPr>
                        <a:t>0.0114</a:t>
                      </a:r>
                    </a:p>
                  </a:txBody>
                  <a:tcPr marL="42947" marR="42947" marT="21473" marB="21473">
                    <a:lnL>
                      <a:noFill/>
                    </a:lnL>
                    <a:lnR>
                      <a:noFill/>
                    </a:lnR>
                    <a:lnT w="19050">
                      <a:solidFill>
                        <a:schemeClr val="accent1"/>
                      </a:solidFill>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600" b="0" u="none" dirty="0">
                          <a:solidFill>
                            <a:schemeClr val="tx1"/>
                          </a:solidFill>
                          <a:latin typeface="Times New Roman" panose="02020603050405020304" pitchFamily="18" charset="0"/>
                          <a:cs typeface="Times New Roman" panose="02020603050405020304" pitchFamily="18" charset="0"/>
                        </a:rPr>
                        <a:t>-0.24 </a:t>
                      </a:r>
                      <a: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lang="en-US" sz="1600" b="0" u="none" dirty="0">
                          <a:solidFill>
                            <a:schemeClr val="tx1"/>
                          </a:solidFill>
                          <a:latin typeface="Times New Roman" panose="02020603050405020304" pitchFamily="18" charset="0"/>
                          <a:cs typeface="Times New Roman" panose="02020603050405020304" pitchFamily="18" charset="0"/>
                        </a:rPr>
                        <a:t>1.74</a:t>
                      </a:r>
                    </a:p>
                  </a:txBody>
                  <a:tcPr marL="42947" marR="42947" marT="21473" marB="21473">
                    <a:lnL>
                      <a:noFill/>
                    </a:lnL>
                    <a:lnR>
                      <a:noFill/>
                    </a:lnR>
                    <a:lnT w="19050">
                      <a:solidFill>
                        <a:schemeClr val="accent1"/>
                      </a:solidFill>
                    </a:lnT>
                    <a:lnB w="31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67708305"/>
                  </a:ext>
                </a:extLst>
              </a:tr>
              <a:tr h="368396">
                <a:tc vMerge="1">
                  <a:txBody>
                    <a:bodyPr/>
                    <a:lstStyle/>
                    <a:p>
                      <a:endParaRPr lang="en-US" sz="1400" b="0" u="none" dirty="0">
                        <a:solidFill>
                          <a:schemeClr val="tx1"/>
                        </a:solidFill>
                        <a:latin typeface="Times New Roman" panose="02020603050405020304" pitchFamily="18" charset="0"/>
                        <a:cs typeface="Times New Roman" panose="02020603050405020304" pitchFamily="18" charset="0"/>
                      </a:endParaRPr>
                    </a:p>
                  </a:txBody>
                  <a:tcPr marL="42947" marR="42947" marT="21473" marB="21473">
                    <a:lnL>
                      <a:noFill/>
                    </a:lnL>
                    <a:lnR>
                      <a:noFill/>
                    </a:lnR>
                    <a:lnT w="3175">
                      <a:solidFill>
                        <a:schemeClr val="tx1"/>
                      </a:solidFill>
                    </a:lnT>
                    <a:lnB w="3175">
                      <a:solidFill>
                        <a:schemeClr val="tx1"/>
                      </a:solidFill>
                    </a:lnB>
                    <a:noFill/>
                  </a:tcPr>
                </a:tc>
                <a:tc>
                  <a:txBody>
                    <a:bodyPr/>
                    <a:lstStyle/>
                    <a:p>
                      <a:r>
                        <a:rPr lang="en-US" sz="1600" b="0" u="none" dirty="0">
                          <a:solidFill>
                            <a:schemeClr val="tx1"/>
                          </a:solidFill>
                          <a:latin typeface="Times New Roman" panose="02020603050405020304" pitchFamily="18" charset="0"/>
                          <a:cs typeface="Times New Roman" panose="02020603050405020304" pitchFamily="18" charset="0"/>
                        </a:rPr>
                        <a:t>Au-S</a:t>
                      </a:r>
                    </a:p>
                  </a:txBody>
                  <a:tcPr marL="42947" marR="42947" marT="21473" marB="21473">
                    <a:lnL>
                      <a:noFill/>
                    </a:lnL>
                    <a:lnR>
                      <a:noFill/>
                    </a:lnR>
                    <a:lnT w="3175" cap="flat" cmpd="sng" algn="ctr">
                      <a:solidFill>
                        <a:schemeClr val="tx1"/>
                      </a:solidFill>
                      <a:prstDash val="solid"/>
                      <a:round/>
                      <a:headEnd type="none" w="med" len="med"/>
                      <a:tailEnd type="none" w="med" len="med"/>
                    </a:lnT>
                    <a:lnB w="3175">
                      <a:solidFill>
                        <a:schemeClr val="tx1"/>
                      </a:solidFill>
                    </a:lnB>
                    <a:noFill/>
                  </a:tcPr>
                </a:tc>
                <a:tc>
                  <a:txBody>
                    <a:bodyPr/>
                    <a:lstStyle/>
                    <a:p>
                      <a:r>
                        <a:rPr lang="en-US" sz="1600" b="0" u="none" dirty="0">
                          <a:solidFill>
                            <a:schemeClr val="tx1"/>
                          </a:solidFill>
                          <a:latin typeface="Times New Roman" panose="02020603050405020304" pitchFamily="18" charset="0"/>
                          <a:cs typeface="Times New Roman" panose="02020603050405020304" pitchFamily="18" charset="0"/>
                        </a:rPr>
                        <a:t>3.5 </a:t>
                      </a:r>
                      <a: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0.5</a:t>
                      </a:r>
                      <a:endParaRPr lang="en-US" sz="1600" b="0" u="none" dirty="0">
                        <a:solidFill>
                          <a:schemeClr val="tx1"/>
                        </a:solidFill>
                        <a:latin typeface="Times New Roman" panose="02020603050405020304" pitchFamily="18" charset="0"/>
                        <a:cs typeface="Times New Roman" panose="02020603050405020304" pitchFamily="18" charset="0"/>
                      </a:endParaRPr>
                    </a:p>
                  </a:txBody>
                  <a:tcPr marL="42947" marR="42947" marT="21473" marB="21473">
                    <a:lnL>
                      <a:noFill/>
                    </a:lnL>
                    <a:lnR>
                      <a:noFill/>
                    </a:lnR>
                    <a:lnT w="3175" cap="flat" cmpd="sng" algn="ctr">
                      <a:solidFill>
                        <a:schemeClr val="tx1"/>
                      </a:solidFill>
                      <a:prstDash val="solid"/>
                      <a:round/>
                      <a:headEnd type="none" w="med" len="med"/>
                      <a:tailEnd type="none" w="med" len="med"/>
                    </a:lnT>
                    <a:lnB w="3175">
                      <a:solidFill>
                        <a:schemeClr val="tx1"/>
                      </a:solidFill>
                    </a:lnB>
                    <a:noFill/>
                  </a:tcPr>
                </a:tc>
                <a:tc>
                  <a:txBody>
                    <a:bodyPr/>
                    <a:lstStyle/>
                    <a:p>
                      <a:r>
                        <a:rPr lang="en-US" sz="1600" b="0" u="none" dirty="0">
                          <a:solidFill>
                            <a:schemeClr val="tx1"/>
                          </a:solidFill>
                          <a:latin typeface="Times New Roman" panose="02020603050405020304" pitchFamily="18" charset="0"/>
                          <a:cs typeface="Times New Roman" panose="02020603050405020304" pitchFamily="18" charset="0"/>
                        </a:rPr>
                        <a:t>2.221 </a:t>
                      </a:r>
                      <a: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lang="en-US" sz="1600" b="0" u="none" dirty="0">
                          <a:solidFill>
                            <a:schemeClr val="tx1"/>
                          </a:solidFill>
                          <a:latin typeface="Times New Roman" panose="02020603050405020304" pitchFamily="18" charset="0"/>
                          <a:cs typeface="Times New Roman" panose="02020603050405020304" pitchFamily="18" charset="0"/>
                        </a:rPr>
                        <a:t>0.011</a:t>
                      </a:r>
                    </a:p>
                  </a:txBody>
                  <a:tcPr marL="42947" marR="42947" marT="21473" marB="21473">
                    <a:lnL>
                      <a:noFill/>
                    </a:lnL>
                    <a:lnR>
                      <a:noFill/>
                    </a:lnR>
                    <a:lnT w="3175" cap="flat" cmpd="sng" algn="ctr">
                      <a:solidFill>
                        <a:schemeClr val="tx1"/>
                      </a:solidFill>
                      <a:prstDash val="solid"/>
                      <a:round/>
                      <a:headEnd type="none" w="med" len="med"/>
                      <a:tailEnd type="none" w="med" len="med"/>
                    </a:lnT>
                    <a:lnB w="3175">
                      <a:solidFill>
                        <a:schemeClr val="tx1"/>
                      </a:solidFill>
                    </a:lnB>
                    <a:noFill/>
                  </a:tcPr>
                </a:tc>
                <a:tc>
                  <a:txBody>
                    <a:bodyPr/>
                    <a:lstStyle/>
                    <a:p>
                      <a:r>
                        <a:rPr lang="en-US" sz="1600" b="0" u="none" dirty="0">
                          <a:solidFill>
                            <a:schemeClr val="tx1"/>
                          </a:solidFill>
                          <a:latin typeface="Times New Roman" panose="02020603050405020304" pitchFamily="18" charset="0"/>
                          <a:cs typeface="Times New Roman" panose="02020603050405020304" pitchFamily="18" charset="0"/>
                        </a:rPr>
                        <a:t>0.0103 </a:t>
                      </a:r>
                      <a: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lang="en-US" sz="1600" b="0" u="none" dirty="0">
                          <a:solidFill>
                            <a:schemeClr val="tx1"/>
                          </a:solidFill>
                          <a:latin typeface="Times New Roman" panose="02020603050405020304" pitchFamily="18" charset="0"/>
                          <a:cs typeface="Times New Roman" panose="02020603050405020304" pitchFamily="18" charset="0"/>
                        </a:rPr>
                        <a:t>0.0017</a:t>
                      </a:r>
                    </a:p>
                  </a:txBody>
                  <a:tcPr marL="42947" marR="42947" marT="21473" marB="21473">
                    <a:lnL>
                      <a:noFill/>
                    </a:lnL>
                    <a:lnR>
                      <a:noFill/>
                    </a:lnR>
                    <a:lnT w="3175" cap="flat" cmpd="sng" algn="ctr">
                      <a:solidFill>
                        <a:schemeClr val="tx1"/>
                      </a:solidFill>
                      <a:prstDash val="solid"/>
                      <a:round/>
                      <a:headEnd type="none" w="med" len="med"/>
                      <a:tailEnd type="none" w="med" len="med"/>
                    </a:lnT>
                    <a:lnB w="3175">
                      <a:solidFill>
                        <a:schemeClr val="tx1"/>
                      </a:solidFill>
                    </a:lnB>
                    <a:noFill/>
                  </a:tcPr>
                </a:tc>
                <a:tc>
                  <a:txBody>
                    <a:bodyPr/>
                    <a:lstStyle/>
                    <a:p>
                      <a:r>
                        <a:rPr lang="en-US" sz="1600" b="0" u="none" dirty="0">
                          <a:solidFill>
                            <a:schemeClr val="tx1"/>
                          </a:solidFill>
                          <a:latin typeface="Times New Roman" panose="02020603050405020304" pitchFamily="18" charset="0"/>
                          <a:cs typeface="Times New Roman" panose="02020603050405020304" pitchFamily="18" charset="0"/>
                        </a:rPr>
                        <a:t>-0.24 </a:t>
                      </a:r>
                      <a: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lang="en-US" sz="1600" b="0" u="none" dirty="0">
                          <a:solidFill>
                            <a:schemeClr val="tx1"/>
                          </a:solidFill>
                          <a:latin typeface="Times New Roman" panose="02020603050405020304" pitchFamily="18" charset="0"/>
                          <a:cs typeface="Times New Roman" panose="02020603050405020304" pitchFamily="18" charset="0"/>
                        </a:rPr>
                        <a:t>1.74</a:t>
                      </a:r>
                    </a:p>
                  </a:txBody>
                  <a:tcPr marL="42947" marR="42947" marT="21473" marB="21473">
                    <a:lnL>
                      <a:noFill/>
                    </a:lnL>
                    <a:lnR>
                      <a:noFill/>
                    </a:lnR>
                    <a:lnT w="3175" cap="flat" cmpd="sng" algn="ctr">
                      <a:solidFill>
                        <a:schemeClr val="tx1"/>
                      </a:solidFill>
                      <a:prstDash val="solid"/>
                      <a:round/>
                      <a:headEnd type="none" w="med" len="med"/>
                      <a:tailEnd type="none" w="med" len="med"/>
                    </a:lnT>
                    <a:lnB w="3175">
                      <a:solidFill>
                        <a:schemeClr val="tx1"/>
                      </a:solidFill>
                    </a:lnB>
                    <a:noFill/>
                  </a:tcPr>
                </a:tc>
                <a:extLst>
                  <a:ext uri="{0D108BD9-81ED-4DB2-BD59-A6C34878D82A}">
                    <a16:rowId xmlns:a16="http://schemas.microsoft.com/office/drawing/2014/main" val="3626022943"/>
                  </a:ext>
                </a:extLst>
              </a:tr>
            </a:tbl>
          </a:graphicData>
        </a:graphic>
      </p:graphicFrame>
      <p:pic>
        <p:nvPicPr>
          <p:cNvPr id="5" name="Picture 4">
            <a:extLst>
              <a:ext uri="{FF2B5EF4-FFF2-40B4-BE49-F238E27FC236}">
                <a16:creationId xmlns:a16="http://schemas.microsoft.com/office/drawing/2014/main" id="{BA541EDD-6579-F3F6-D7C5-CD886C5F4AD3}"/>
              </a:ext>
            </a:extLst>
          </p:cNvPr>
          <p:cNvPicPr>
            <a:picLocks noChangeAspect="1"/>
          </p:cNvPicPr>
          <p:nvPr/>
        </p:nvPicPr>
        <p:blipFill>
          <a:blip r:embed="rId3"/>
          <a:stretch>
            <a:fillRect/>
          </a:stretch>
        </p:blipFill>
        <p:spPr>
          <a:xfrm>
            <a:off x="5996141" y="1866075"/>
            <a:ext cx="4239768" cy="2543861"/>
          </a:xfrm>
          <a:prstGeom prst="rect">
            <a:avLst/>
          </a:prstGeom>
        </p:spPr>
      </p:pic>
      <p:grpSp>
        <p:nvGrpSpPr>
          <p:cNvPr id="11" name="Group 10">
            <a:extLst>
              <a:ext uri="{FF2B5EF4-FFF2-40B4-BE49-F238E27FC236}">
                <a16:creationId xmlns:a16="http://schemas.microsoft.com/office/drawing/2014/main" id="{2681367F-95FB-511E-FEC5-EFD3613B49BF}"/>
              </a:ext>
            </a:extLst>
          </p:cNvPr>
          <p:cNvGrpSpPr/>
          <p:nvPr/>
        </p:nvGrpSpPr>
        <p:grpSpPr>
          <a:xfrm>
            <a:off x="3756009" y="4540015"/>
            <a:ext cx="4617572" cy="1443645"/>
            <a:chOff x="6629400" y="208539"/>
            <a:chExt cx="4617572" cy="1443645"/>
          </a:xfrm>
        </p:grpSpPr>
        <p:sp>
          <p:nvSpPr>
            <p:cNvPr id="3" name="Rectangle: Rounded Corners 2">
              <a:extLst>
                <a:ext uri="{FF2B5EF4-FFF2-40B4-BE49-F238E27FC236}">
                  <a16:creationId xmlns:a16="http://schemas.microsoft.com/office/drawing/2014/main" id="{EB2B02F9-0764-5C19-7230-DE8B30B4F1B0}"/>
                </a:ext>
              </a:extLst>
            </p:cNvPr>
            <p:cNvSpPr/>
            <p:nvPr/>
          </p:nvSpPr>
          <p:spPr>
            <a:xfrm>
              <a:off x="6629400" y="1231560"/>
              <a:ext cx="859536" cy="4206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528F4E-06E7-AC86-E0D1-D502FDC37A3D}"/>
                </a:ext>
              </a:extLst>
            </p:cNvPr>
            <p:cNvGrpSpPr/>
            <p:nvPr/>
          </p:nvGrpSpPr>
          <p:grpSpPr>
            <a:xfrm>
              <a:off x="7168748" y="208539"/>
              <a:ext cx="4078224" cy="1018422"/>
              <a:chOff x="7123176" y="213138"/>
              <a:chExt cx="4078224" cy="1018422"/>
            </a:xfrm>
          </p:grpSpPr>
          <p:cxnSp>
            <p:nvCxnSpPr>
              <p:cNvPr id="7" name="Straight Arrow Connector 6">
                <a:extLst>
                  <a:ext uri="{FF2B5EF4-FFF2-40B4-BE49-F238E27FC236}">
                    <a16:creationId xmlns:a16="http://schemas.microsoft.com/office/drawing/2014/main" id="{E57CC29D-3BD7-5E6B-CC2C-FD9F0FCC8584}"/>
                  </a:ext>
                </a:extLst>
              </p:cNvPr>
              <p:cNvCxnSpPr>
                <a:cxnSpLocks/>
              </p:cNvCxnSpPr>
              <p:nvPr/>
            </p:nvCxnSpPr>
            <p:spPr>
              <a:xfrm flipV="1">
                <a:off x="7123176" y="454071"/>
                <a:ext cx="1581912" cy="777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111C551-960B-EB1E-CD80-39D34C9A0861}"/>
                  </a:ext>
                </a:extLst>
              </p:cNvPr>
              <p:cNvSpPr txBox="1"/>
              <p:nvPr/>
            </p:nvSpPr>
            <p:spPr>
              <a:xfrm>
                <a:off x="8823960" y="213138"/>
                <a:ext cx="2377440" cy="461665"/>
              </a:xfrm>
              <a:prstGeom prst="rect">
                <a:avLst/>
              </a:prstGeom>
              <a:noFill/>
            </p:spPr>
            <p:txBody>
              <a:bodyPr wrap="square" rtlCol="0">
                <a:spAutoFit/>
              </a:bodyPr>
              <a:lstStyle/>
              <a:p>
                <a:r>
                  <a:rPr lang="en-US" sz="2400" dirty="0"/>
                  <a:t>High uncertainty</a:t>
                </a:r>
              </a:p>
            </p:txBody>
          </p:sp>
        </p:grpSp>
      </p:grpSp>
      <p:sp>
        <p:nvSpPr>
          <p:cNvPr id="13" name="TextBox 12">
            <a:extLst>
              <a:ext uri="{FF2B5EF4-FFF2-40B4-BE49-F238E27FC236}">
                <a16:creationId xmlns:a16="http://schemas.microsoft.com/office/drawing/2014/main" id="{43EEBF70-5671-BA2B-A788-B21B3028D7BF}"/>
              </a:ext>
            </a:extLst>
          </p:cNvPr>
          <p:cNvSpPr txBox="1"/>
          <p:nvPr/>
        </p:nvSpPr>
        <p:spPr>
          <a:xfrm>
            <a:off x="192024" y="896503"/>
            <a:ext cx="11716512" cy="369332"/>
          </a:xfrm>
          <a:prstGeom prst="rect">
            <a:avLst/>
          </a:prstGeom>
          <a:noFill/>
        </p:spPr>
        <p:txBody>
          <a:bodyPr wrap="square">
            <a:spAutoFit/>
          </a:bodyPr>
          <a:lstStyle/>
          <a:p>
            <a:r>
              <a:rPr lang="en-US" dirty="0"/>
              <a:t>Sample description :Gold nanoparticles (Au 2.5 mM) with mucin (5 mg/mL), pH 6, adjusted with NaOH, 1 hour after t₀</a:t>
            </a:r>
          </a:p>
        </p:txBody>
      </p:sp>
      <p:pic>
        <p:nvPicPr>
          <p:cNvPr id="14" name="Picture 13">
            <a:extLst>
              <a:ext uri="{FF2B5EF4-FFF2-40B4-BE49-F238E27FC236}">
                <a16:creationId xmlns:a16="http://schemas.microsoft.com/office/drawing/2014/main" id="{46CC97BA-A5A0-C0D0-47AA-7A48CAE55B40}"/>
              </a:ext>
            </a:extLst>
          </p:cNvPr>
          <p:cNvPicPr>
            <a:picLocks noChangeAspect="1"/>
          </p:cNvPicPr>
          <p:nvPr/>
        </p:nvPicPr>
        <p:blipFill>
          <a:blip r:embed="rId4"/>
          <a:stretch>
            <a:fillRect/>
          </a:stretch>
        </p:blipFill>
        <p:spPr>
          <a:xfrm>
            <a:off x="375777" y="1770327"/>
            <a:ext cx="4239768" cy="2543861"/>
          </a:xfrm>
          <a:prstGeom prst="rect">
            <a:avLst/>
          </a:prstGeom>
        </p:spPr>
      </p:pic>
      <p:sp>
        <p:nvSpPr>
          <p:cNvPr id="16" name="TextBox 15">
            <a:extLst>
              <a:ext uri="{FF2B5EF4-FFF2-40B4-BE49-F238E27FC236}">
                <a16:creationId xmlns:a16="http://schemas.microsoft.com/office/drawing/2014/main" id="{765C6ECC-EBFF-D2DA-7BBF-7B118BD10843}"/>
              </a:ext>
            </a:extLst>
          </p:cNvPr>
          <p:cNvSpPr txBox="1"/>
          <p:nvPr/>
        </p:nvSpPr>
        <p:spPr>
          <a:xfrm>
            <a:off x="4599432" y="4890207"/>
            <a:ext cx="6108192" cy="369332"/>
          </a:xfrm>
          <a:prstGeom prst="rect">
            <a:avLst/>
          </a:prstGeom>
          <a:noFill/>
        </p:spPr>
        <p:txBody>
          <a:bodyPr wrap="square">
            <a:spAutoFit/>
          </a:bodyPr>
          <a:lstStyle/>
          <a:p>
            <a:r>
              <a:rPr lang="en-US" dirty="0"/>
              <a:t>This means the Au–Au signal is </a:t>
            </a:r>
            <a:r>
              <a:rPr lang="en-US" b="1" dirty="0"/>
              <a:t>weak</a:t>
            </a:r>
            <a:r>
              <a:rPr lang="en-US" dirty="0"/>
              <a:t> or </a:t>
            </a:r>
            <a:r>
              <a:rPr lang="en-US" b="1" dirty="0"/>
              <a:t>buried in noise</a:t>
            </a:r>
            <a:r>
              <a:rPr lang="en-US" dirty="0"/>
              <a:t>.</a:t>
            </a:r>
          </a:p>
        </p:txBody>
      </p:sp>
    </p:spTree>
    <p:extLst>
      <p:ext uri="{BB962C8B-B14F-4D97-AF65-F5344CB8AC3E}">
        <p14:creationId xmlns:p14="http://schemas.microsoft.com/office/powerpoint/2010/main" val="340933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B1F00B-CFC2-896F-0B10-0E260D253A33}"/>
              </a:ext>
            </a:extLst>
          </p:cNvPr>
          <p:cNvPicPr>
            <a:picLocks noChangeAspect="1"/>
          </p:cNvPicPr>
          <p:nvPr/>
        </p:nvPicPr>
        <p:blipFill>
          <a:blip r:embed="rId3"/>
          <a:stretch>
            <a:fillRect/>
          </a:stretch>
        </p:blipFill>
        <p:spPr>
          <a:xfrm>
            <a:off x="4635482" y="478612"/>
            <a:ext cx="3625516" cy="3657600"/>
          </a:xfrm>
          <a:prstGeom prst="rect">
            <a:avLst/>
          </a:prstGeom>
        </p:spPr>
      </p:pic>
      <p:sp>
        <p:nvSpPr>
          <p:cNvPr id="9" name="TextBox 8">
            <a:extLst>
              <a:ext uri="{FF2B5EF4-FFF2-40B4-BE49-F238E27FC236}">
                <a16:creationId xmlns:a16="http://schemas.microsoft.com/office/drawing/2014/main" id="{21EE7808-3F45-AFA6-1A3B-DC71A4C05F13}"/>
              </a:ext>
            </a:extLst>
          </p:cNvPr>
          <p:cNvSpPr txBox="1"/>
          <p:nvPr/>
        </p:nvSpPr>
        <p:spPr>
          <a:xfrm>
            <a:off x="183686" y="3410633"/>
            <a:ext cx="6599682" cy="2261260"/>
          </a:xfrm>
          <a:prstGeom prst="rect">
            <a:avLst/>
          </a:prstGeom>
          <a:noFill/>
        </p:spPr>
        <p:txBody>
          <a:bodyPr wrap="square">
            <a:spAutoFit/>
          </a:bodyPr>
          <a:lstStyle/>
          <a:p>
            <a:pPr>
              <a:lnSpc>
                <a:spcPts val="1425"/>
              </a:lnSpc>
              <a:buNone/>
            </a:pPr>
            <a:r>
              <a:rPr lang="en-US" sz="1600" b="0" dirty="0">
                <a:solidFill>
                  <a:schemeClr val="accent6">
                    <a:lumMod val="75000"/>
                  </a:schemeClr>
                </a:solidFill>
                <a:effectLst/>
                <a:latin typeface="Consolas" panose="020B0609020204030204" pitchFamily="49" charset="0"/>
              </a:rPr>
              <a:t>import larch</a:t>
            </a:r>
          </a:p>
          <a:p>
            <a:pPr>
              <a:lnSpc>
                <a:spcPts val="1425"/>
              </a:lnSpc>
              <a:buNone/>
            </a:pPr>
            <a:r>
              <a:rPr lang="en-US" sz="1600" b="0" dirty="0">
                <a:solidFill>
                  <a:schemeClr val="accent6">
                    <a:lumMod val="75000"/>
                  </a:schemeClr>
                </a:solidFill>
                <a:effectLst/>
                <a:latin typeface="Consolas" panose="020B0609020204030204" pitchFamily="49" charset="0"/>
              </a:rPr>
              <a:t>from </a:t>
            </a:r>
            <a:r>
              <a:rPr lang="en-US" sz="1600" b="0" dirty="0" err="1">
                <a:solidFill>
                  <a:schemeClr val="accent6">
                    <a:lumMod val="75000"/>
                  </a:schemeClr>
                </a:solidFill>
                <a:effectLst/>
                <a:latin typeface="Consolas" panose="020B0609020204030204" pitchFamily="49" charset="0"/>
              </a:rPr>
              <a:t>wxmplot.interactive</a:t>
            </a:r>
            <a:r>
              <a:rPr lang="en-US" sz="1600" b="0" dirty="0">
                <a:solidFill>
                  <a:schemeClr val="accent6">
                    <a:lumMod val="75000"/>
                  </a:schemeClr>
                </a:solidFill>
                <a:effectLst/>
                <a:latin typeface="Consolas" panose="020B0609020204030204" pitchFamily="49" charset="0"/>
              </a:rPr>
              <a:t> import plot</a:t>
            </a:r>
          </a:p>
          <a:p>
            <a:pPr>
              <a:lnSpc>
                <a:spcPts val="1425"/>
              </a:lnSpc>
              <a:buNone/>
            </a:pPr>
            <a:r>
              <a:rPr lang="en-US" sz="1600" b="0" dirty="0">
                <a:solidFill>
                  <a:schemeClr val="accent6">
                    <a:lumMod val="75000"/>
                  </a:schemeClr>
                </a:solidFill>
                <a:effectLst/>
                <a:latin typeface="Consolas" panose="020B0609020204030204" pitchFamily="49" charset="0"/>
              </a:rPr>
              <a:t>from </a:t>
            </a:r>
            <a:r>
              <a:rPr lang="en-US" sz="1600" b="0" dirty="0" err="1">
                <a:solidFill>
                  <a:schemeClr val="accent6">
                    <a:lumMod val="75000"/>
                  </a:schemeClr>
                </a:solidFill>
                <a:effectLst/>
                <a:latin typeface="Consolas" panose="020B0609020204030204" pitchFamily="49" charset="0"/>
              </a:rPr>
              <a:t>larch.xafs</a:t>
            </a:r>
            <a:r>
              <a:rPr lang="en-US" sz="1600" b="0" dirty="0">
                <a:solidFill>
                  <a:schemeClr val="accent6">
                    <a:lumMod val="75000"/>
                  </a:schemeClr>
                </a:solidFill>
                <a:effectLst/>
                <a:latin typeface="Consolas" panose="020B0609020204030204" pitchFamily="49" charset="0"/>
              </a:rPr>
              <a:t> import </a:t>
            </a:r>
            <a:r>
              <a:rPr lang="en-US" sz="1600" b="0" dirty="0" err="1">
                <a:solidFill>
                  <a:schemeClr val="accent6">
                    <a:lumMod val="75000"/>
                  </a:schemeClr>
                </a:solidFill>
                <a:effectLst/>
                <a:latin typeface="Consolas" panose="020B0609020204030204" pitchFamily="49" charset="0"/>
              </a:rPr>
              <a:t>autobk</a:t>
            </a:r>
            <a:endParaRPr lang="en-US" sz="1600" b="0" dirty="0">
              <a:solidFill>
                <a:schemeClr val="accent6">
                  <a:lumMod val="75000"/>
                </a:schemeClr>
              </a:solidFill>
              <a:effectLst/>
              <a:latin typeface="Consolas" panose="020B0609020204030204" pitchFamily="49" charset="0"/>
            </a:endParaRPr>
          </a:p>
          <a:p>
            <a:pPr>
              <a:lnSpc>
                <a:spcPts val="1425"/>
              </a:lnSpc>
              <a:buNone/>
            </a:pPr>
            <a:r>
              <a:rPr lang="en-US" sz="1600" b="0" dirty="0">
                <a:solidFill>
                  <a:schemeClr val="accent6">
                    <a:lumMod val="75000"/>
                  </a:schemeClr>
                </a:solidFill>
                <a:effectLst/>
                <a:latin typeface="Consolas" panose="020B0609020204030204" pitchFamily="49" charset="0"/>
              </a:rPr>
              <a:t>from </a:t>
            </a:r>
            <a:r>
              <a:rPr lang="en-US" sz="1600" b="0" dirty="0" err="1">
                <a:solidFill>
                  <a:schemeClr val="accent6">
                    <a:lumMod val="75000"/>
                  </a:schemeClr>
                </a:solidFill>
                <a:effectLst/>
                <a:latin typeface="Consolas" panose="020B0609020204030204" pitchFamily="49" charset="0"/>
              </a:rPr>
              <a:t>larch.xafs</a:t>
            </a:r>
            <a:r>
              <a:rPr lang="en-US" sz="1600" b="0" dirty="0">
                <a:solidFill>
                  <a:schemeClr val="accent6">
                    <a:lumMod val="75000"/>
                  </a:schemeClr>
                </a:solidFill>
                <a:effectLst/>
                <a:latin typeface="Consolas" panose="020B0609020204030204" pitchFamily="49" charset="0"/>
              </a:rPr>
              <a:t> import </a:t>
            </a:r>
            <a:r>
              <a:rPr lang="en-US" sz="1600" b="0" dirty="0" err="1">
                <a:solidFill>
                  <a:schemeClr val="accent6">
                    <a:lumMod val="75000"/>
                  </a:schemeClr>
                </a:solidFill>
                <a:effectLst/>
                <a:latin typeface="Consolas" panose="020B0609020204030204" pitchFamily="49" charset="0"/>
              </a:rPr>
              <a:t>cauchy_wavelet</a:t>
            </a:r>
            <a:endParaRPr lang="en-US" sz="1600" b="0" dirty="0">
              <a:solidFill>
                <a:schemeClr val="accent6">
                  <a:lumMod val="75000"/>
                </a:schemeClr>
              </a:solidFill>
              <a:effectLst/>
              <a:latin typeface="Consolas" panose="020B0609020204030204" pitchFamily="49" charset="0"/>
            </a:endParaRPr>
          </a:p>
          <a:p>
            <a:pPr>
              <a:lnSpc>
                <a:spcPts val="1425"/>
              </a:lnSpc>
              <a:buNone/>
            </a:pPr>
            <a:r>
              <a:rPr lang="en-US" sz="1600" b="0" dirty="0">
                <a:solidFill>
                  <a:schemeClr val="accent6">
                    <a:lumMod val="75000"/>
                  </a:schemeClr>
                </a:solidFill>
                <a:effectLst/>
                <a:latin typeface="Consolas" panose="020B0609020204030204" pitchFamily="49" charset="0"/>
              </a:rPr>
              <a:t>from larch.io import </a:t>
            </a:r>
            <a:r>
              <a:rPr lang="en-US" sz="1600" b="0" dirty="0" err="1">
                <a:solidFill>
                  <a:schemeClr val="accent6">
                    <a:lumMod val="75000"/>
                  </a:schemeClr>
                </a:solidFill>
                <a:effectLst/>
                <a:latin typeface="Consolas" panose="020B0609020204030204" pitchFamily="49" charset="0"/>
              </a:rPr>
              <a:t>read_ascii,read_athena</a:t>
            </a:r>
            <a:endParaRPr lang="en-US" sz="1600" b="0" dirty="0">
              <a:solidFill>
                <a:schemeClr val="accent6">
                  <a:lumMod val="75000"/>
                </a:schemeClr>
              </a:solidFill>
              <a:effectLst/>
              <a:latin typeface="Consolas" panose="020B0609020204030204" pitchFamily="49" charset="0"/>
            </a:endParaRPr>
          </a:p>
          <a:p>
            <a:pPr>
              <a:lnSpc>
                <a:spcPts val="1425"/>
              </a:lnSpc>
              <a:buNone/>
            </a:pPr>
            <a:r>
              <a:rPr lang="en-US" sz="1600" b="0" dirty="0">
                <a:solidFill>
                  <a:schemeClr val="accent6">
                    <a:lumMod val="75000"/>
                  </a:schemeClr>
                </a:solidFill>
                <a:effectLst/>
                <a:latin typeface="Consolas" panose="020B0609020204030204" pitchFamily="49" charset="0"/>
              </a:rPr>
              <a:t>from </a:t>
            </a:r>
            <a:r>
              <a:rPr lang="en-US" sz="1600" b="0" dirty="0" err="1">
                <a:solidFill>
                  <a:schemeClr val="accent6">
                    <a:lumMod val="75000"/>
                  </a:schemeClr>
                </a:solidFill>
                <a:effectLst/>
                <a:latin typeface="Consolas" panose="020B0609020204030204" pitchFamily="49" charset="0"/>
              </a:rPr>
              <a:t>larch.xafs</a:t>
            </a:r>
            <a:r>
              <a:rPr lang="en-US" sz="1600" b="0" dirty="0">
                <a:solidFill>
                  <a:schemeClr val="accent6">
                    <a:lumMod val="75000"/>
                  </a:schemeClr>
                </a:solidFill>
                <a:effectLst/>
                <a:latin typeface="Consolas" panose="020B0609020204030204" pitchFamily="49" charset="0"/>
              </a:rPr>
              <a:t> import find_e0,pre_edge,autobk,xftf,xftr</a:t>
            </a:r>
          </a:p>
          <a:p>
            <a:pPr>
              <a:lnSpc>
                <a:spcPts val="1425"/>
              </a:lnSpc>
              <a:buNone/>
            </a:pPr>
            <a:r>
              <a:rPr lang="en-US" sz="1600" b="0" dirty="0">
                <a:solidFill>
                  <a:schemeClr val="accent6">
                    <a:lumMod val="75000"/>
                  </a:schemeClr>
                </a:solidFill>
                <a:effectLst/>
                <a:latin typeface="Consolas" panose="020B0609020204030204" pitchFamily="49" charset="0"/>
              </a:rPr>
              <a:t>from larch import Group</a:t>
            </a:r>
          </a:p>
          <a:p>
            <a:pPr>
              <a:lnSpc>
                <a:spcPts val="1425"/>
              </a:lnSpc>
              <a:buNone/>
            </a:pPr>
            <a:r>
              <a:rPr lang="en-US" sz="1600" b="0" dirty="0">
                <a:solidFill>
                  <a:schemeClr val="accent6">
                    <a:lumMod val="75000"/>
                  </a:schemeClr>
                </a:solidFill>
                <a:effectLst/>
                <a:latin typeface="Consolas" panose="020B0609020204030204" pitchFamily="49" charset="0"/>
              </a:rPr>
              <a:t>import larch</a:t>
            </a:r>
          </a:p>
          <a:p>
            <a:pPr>
              <a:lnSpc>
                <a:spcPts val="1425"/>
              </a:lnSpc>
              <a:buNone/>
            </a:pPr>
            <a:r>
              <a:rPr lang="en-US" sz="1600" b="0" dirty="0">
                <a:solidFill>
                  <a:schemeClr val="accent6">
                    <a:lumMod val="75000"/>
                  </a:schemeClr>
                </a:solidFill>
                <a:effectLst/>
                <a:latin typeface="Consolas" panose="020B0609020204030204" pitchFamily="49" charset="0"/>
              </a:rPr>
              <a:t>import glob</a:t>
            </a:r>
          </a:p>
          <a:p>
            <a:pPr>
              <a:lnSpc>
                <a:spcPts val="1425"/>
              </a:lnSpc>
              <a:buNone/>
            </a:pPr>
            <a:r>
              <a:rPr lang="en-US" sz="1600" b="0" dirty="0">
                <a:solidFill>
                  <a:schemeClr val="accent6">
                    <a:lumMod val="75000"/>
                  </a:schemeClr>
                </a:solidFill>
                <a:effectLst/>
                <a:latin typeface="Consolas" panose="020B0609020204030204" pitchFamily="49" charset="0"/>
              </a:rPr>
              <a:t>import </a:t>
            </a:r>
            <a:r>
              <a:rPr lang="en-US" sz="1600" b="0" dirty="0" err="1">
                <a:solidFill>
                  <a:schemeClr val="accent6">
                    <a:lumMod val="75000"/>
                  </a:schemeClr>
                </a:solidFill>
                <a:effectLst/>
                <a:latin typeface="Consolas" panose="020B0609020204030204" pitchFamily="49" charset="0"/>
              </a:rPr>
              <a:t>os</a:t>
            </a:r>
            <a:endParaRPr lang="en-US" sz="1600" b="0" dirty="0">
              <a:solidFill>
                <a:schemeClr val="accent6">
                  <a:lumMod val="75000"/>
                </a:schemeClr>
              </a:solidFill>
              <a:effectLst/>
              <a:latin typeface="Consolas" panose="020B0609020204030204" pitchFamily="49" charset="0"/>
            </a:endParaRPr>
          </a:p>
          <a:p>
            <a:pPr>
              <a:lnSpc>
                <a:spcPts val="1425"/>
              </a:lnSpc>
              <a:buNone/>
            </a:pPr>
            <a:r>
              <a:rPr lang="en-US" sz="1600" b="0" dirty="0">
                <a:solidFill>
                  <a:schemeClr val="accent6">
                    <a:lumMod val="75000"/>
                  </a:schemeClr>
                </a:solidFill>
                <a:effectLst/>
                <a:latin typeface="Consolas" panose="020B0609020204030204" pitchFamily="49" charset="0"/>
              </a:rPr>
              <a:t>import </a:t>
            </a:r>
            <a:r>
              <a:rPr lang="en-US" sz="1600" b="0" dirty="0" err="1">
                <a:solidFill>
                  <a:schemeClr val="accent6">
                    <a:lumMod val="75000"/>
                  </a:schemeClr>
                </a:solidFill>
                <a:effectLst/>
                <a:latin typeface="Consolas" panose="020B0609020204030204" pitchFamily="49" charset="0"/>
              </a:rPr>
              <a:t>glob,linecache,shutil</a:t>
            </a:r>
            <a:endParaRPr lang="en-US" sz="1600" b="0" dirty="0">
              <a:solidFill>
                <a:schemeClr val="accent6">
                  <a:lumMod val="75000"/>
                </a:schemeClr>
              </a:solidFill>
              <a:effectLst/>
              <a:latin typeface="Consolas" panose="020B0609020204030204" pitchFamily="49" charset="0"/>
            </a:endParaRPr>
          </a:p>
          <a:p>
            <a:pPr>
              <a:lnSpc>
                <a:spcPts val="1425"/>
              </a:lnSpc>
            </a:pPr>
            <a:r>
              <a:rPr lang="en-US" sz="1600" b="0" dirty="0">
                <a:solidFill>
                  <a:schemeClr val="accent6">
                    <a:lumMod val="75000"/>
                  </a:schemeClr>
                </a:solidFill>
                <a:effectLst/>
                <a:latin typeface="Consolas" panose="020B0609020204030204" pitchFamily="49" charset="0"/>
              </a:rPr>
              <a:t>import </a:t>
            </a:r>
            <a:r>
              <a:rPr lang="en-US" sz="1600" b="0" dirty="0" err="1">
                <a:solidFill>
                  <a:schemeClr val="accent6">
                    <a:lumMod val="75000"/>
                  </a:schemeClr>
                </a:solidFill>
                <a:effectLst/>
                <a:latin typeface="Consolas" panose="020B0609020204030204" pitchFamily="49" charset="0"/>
              </a:rPr>
              <a:t>numpy</a:t>
            </a:r>
            <a:r>
              <a:rPr lang="en-US" sz="1600" b="0" dirty="0">
                <a:solidFill>
                  <a:schemeClr val="accent6">
                    <a:lumMod val="75000"/>
                  </a:schemeClr>
                </a:solidFill>
                <a:effectLst/>
                <a:latin typeface="Consolas" panose="020B0609020204030204" pitchFamily="49" charset="0"/>
              </a:rPr>
              <a:t> as np</a:t>
            </a:r>
          </a:p>
        </p:txBody>
      </p:sp>
      <p:grpSp>
        <p:nvGrpSpPr>
          <p:cNvPr id="17" name="Group 16">
            <a:extLst>
              <a:ext uri="{FF2B5EF4-FFF2-40B4-BE49-F238E27FC236}">
                <a16:creationId xmlns:a16="http://schemas.microsoft.com/office/drawing/2014/main" id="{9A9DDF0C-EEA4-DFE2-A2EE-598E0ECFC61F}"/>
              </a:ext>
            </a:extLst>
          </p:cNvPr>
          <p:cNvGrpSpPr/>
          <p:nvPr/>
        </p:nvGrpSpPr>
        <p:grpSpPr>
          <a:xfrm>
            <a:off x="5566029" y="5750506"/>
            <a:ext cx="6311265" cy="600813"/>
            <a:chOff x="5566029" y="5750506"/>
            <a:chExt cx="6311265" cy="600813"/>
          </a:xfrm>
        </p:grpSpPr>
        <p:sp>
          <p:nvSpPr>
            <p:cNvPr id="13" name="TextBox 12">
              <a:extLst>
                <a:ext uri="{FF2B5EF4-FFF2-40B4-BE49-F238E27FC236}">
                  <a16:creationId xmlns:a16="http://schemas.microsoft.com/office/drawing/2014/main" id="{F9E84A11-516F-4902-78BB-9057C18F04D8}"/>
                </a:ext>
              </a:extLst>
            </p:cNvPr>
            <p:cNvSpPr txBox="1"/>
            <p:nvPr/>
          </p:nvSpPr>
          <p:spPr>
            <a:xfrm>
              <a:off x="5650230" y="5907732"/>
              <a:ext cx="6227064" cy="286360"/>
            </a:xfrm>
            <a:prstGeom prst="rect">
              <a:avLst/>
            </a:prstGeom>
            <a:noFill/>
          </p:spPr>
          <p:txBody>
            <a:bodyPr wrap="square">
              <a:spAutoFit/>
            </a:bodyPr>
            <a:lstStyle/>
            <a:p>
              <a:pPr>
                <a:lnSpc>
                  <a:spcPts val="1425"/>
                </a:lnSpc>
              </a:pPr>
              <a:r>
                <a:rPr lang="en-US" b="1" dirty="0" err="1">
                  <a:effectLst/>
                  <a:latin typeface="Consolas" panose="020B0609020204030204" pitchFamily="49" charset="0"/>
                </a:rPr>
                <a:t>cauchy_wavelet</a:t>
              </a:r>
              <a:r>
                <a:rPr lang="en-US" b="1" dirty="0">
                  <a:effectLst/>
                  <a:latin typeface="Consolas" panose="020B0609020204030204" pitchFamily="49" charset="0"/>
                </a:rPr>
                <a:t>(k=</a:t>
              </a:r>
              <a:r>
                <a:rPr lang="en-US" b="1" dirty="0" err="1">
                  <a:effectLst/>
                  <a:latin typeface="Consolas" panose="020B0609020204030204" pitchFamily="49" charset="0"/>
                </a:rPr>
                <a:t>group.k,chi</a:t>
              </a:r>
              <a:r>
                <a:rPr lang="en-US" b="1" dirty="0">
                  <a:effectLst/>
                  <a:latin typeface="Consolas" panose="020B0609020204030204" pitchFamily="49" charset="0"/>
                </a:rPr>
                <a:t>=k2chi,group=group)</a:t>
              </a:r>
            </a:p>
          </p:txBody>
        </p:sp>
        <p:sp>
          <p:nvSpPr>
            <p:cNvPr id="14" name="Rectangle 13">
              <a:extLst>
                <a:ext uri="{FF2B5EF4-FFF2-40B4-BE49-F238E27FC236}">
                  <a16:creationId xmlns:a16="http://schemas.microsoft.com/office/drawing/2014/main" id="{83B40149-2C2B-79AB-E906-C060FF8D99A6}"/>
                </a:ext>
              </a:extLst>
            </p:cNvPr>
            <p:cNvSpPr/>
            <p:nvPr/>
          </p:nvSpPr>
          <p:spPr>
            <a:xfrm>
              <a:off x="5566029" y="5750506"/>
              <a:ext cx="6300216" cy="600813"/>
            </a:xfrm>
            <a:prstGeom prst="rect">
              <a:avLst/>
            </a:prstGeom>
            <a:no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0EB0C657-5F65-387C-AD59-B978B21ADE33}"/>
              </a:ext>
            </a:extLst>
          </p:cNvPr>
          <p:cNvPicPr>
            <a:picLocks noChangeAspect="1"/>
          </p:cNvPicPr>
          <p:nvPr/>
        </p:nvPicPr>
        <p:blipFill>
          <a:blip r:embed="rId4"/>
          <a:stretch>
            <a:fillRect/>
          </a:stretch>
        </p:blipFill>
        <p:spPr>
          <a:xfrm>
            <a:off x="8566484" y="478612"/>
            <a:ext cx="3625516" cy="3657600"/>
          </a:xfrm>
          <a:prstGeom prst="rect">
            <a:avLst/>
          </a:prstGeom>
        </p:spPr>
      </p:pic>
      <p:sp>
        <p:nvSpPr>
          <p:cNvPr id="18" name="TextBox 17">
            <a:extLst>
              <a:ext uri="{FF2B5EF4-FFF2-40B4-BE49-F238E27FC236}">
                <a16:creationId xmlns:a16="http://schemas.microsoft.com/office/drawing/2014/main" id="{87AEE817-4435-5558-F0CF-C464F614BDEA}"/>
              </a:ext>
            </a:extLst>
          </p:cNvPr>
          <p:cNvSpPr txBox="1"/>
          <p:nvPr/>
        </p:nvSpPr>
        <p:spPr>
          <a:xfrm>
            <a:off x="10681912" y="109280"/>
            <a:ext cx="7274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Foil</a:t>
            </a:r>
          </a:p>
        </p:txBody>
      </p:sp>
      <p:sp>
        <p:nvSpPr>
          <p:cNvPr id="19" name="TextBox 18">
            <a:extLst>
              <a:ext uri="{FF2B5EF4-FFF2-40B4-BE49-F238E27FC236}">
                <a16:creationId xmlns:a16="http://schemas.microsoft.com/office/drawing/2014/main" id="{FA637F64-AF31-5EF7-8F75-454899662326}"/>
              </a:ext>
            </a:extLst>
          </p:cNvPr>
          <p:cNvSpPr txBox="1"/>
          <p:nvPr/>
        </p:nvSpPr>
        <p:spPr>
          <a:xfrm>
            <a:off x="6210710" y="109280"/>
            <a:ext cx="11453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ptos" panose="02110004020202020204"/>
              </a:rPr>
              <a:t>sample</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A9B87A51-D297-98F2-2D87-F6453E85E793}"/>
              </a:ext>
            </a:extLst>
          </p:cNvPr>
          <p:cNvSpPr txBox="1"/>
          <p:nvPr/>
        </p:nvSpPr>
        <p:spPr>
          <a:xfrm>
            <a:off x="6905625" y="4620193"/>
            <a:ext cx="4635482" cy="646331"/>
          </a:xfrm>
          <a:prstGeom prst="rect">
            <a:avLst/>
          </a:prstGeom>
          <a:noFill/>
        </p:spPr>
        <p:txBody>
          <a:bodyPr wrap="square">
            <a:spAutoFit/>
          </a:bodyPr>
          <a:lstStyle/>
          <a:p>
            <a:r>
              <a:rPr lang="en-US" dirty="0"/>
              <a:t>Provides </a:t>
            </a:r>
            <a:r>
              <a:rPr lang="en-US" b="1" dirty="0"/>
              <a:t>both</a:t>
            </a:r>
            <a:r>
              <a:rPr lang="en-US" dirty="0"/>
              <a:t> k-space (energy) </a:t>
            </a:r>
            <a:r>
              <a:rPr lang="en-US" b="1" dirty="0"/>
              <a:t>and</a:t>
            </a:r>
            <a:r>
              <a:rPr lang="en-US" dirty="0"/>
              <a:t> R-space (distance) information at the same time.</a:t>
            </a:r>
          </a:p>
        </p:txBody>
      </p:sp>
      <p:sp>
        <p:nvSpPr>
          <p:cNvPr id="4" name="Rectangle 1">
            <a:extLst>
              <a:ext uri="{FF2B5EF4-FFF2-40B4-BE49-F238E27FC236}">
                <a16:creationId xmlns:a16="http://schemas.microsoft.com/office/drawing/2014/main" id="{10354874-897B-075E-84E1-383D8163623B}"/>
              </a:ext>
            </a:extLst>
          </p:cNvPr>
          <p:cNvSpPr>
            <a:spLocks noChangeArrowheads="1"/>
          </p:cNvSpPr>
          <p:nvPr/>
        </p:nvSpPr>
        <p:spPr bwMode="auto">
          <a:xfrm>
            <a:off x="1" y="356233"/>
            <a:ext cx="463548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dirty="0">
                <a:latin typeface="Arial" panose="020B0604020202020204" pitchFamily="34" charset="0"/>
              </a:rPr>
              <a:t>There might be </a:t>
            </a:r>
            <a:r>
              <a:rPr lang="en-US" altLang="en-US" b="1" dirty="0">
                <a:latin typeface="Arial" panose="020B0604020202020204" pitchFamily="34" charset="0"/>
              </a:rPr>
              <a:t>overlap</a:t>
            </a:r>
            <a:r>
              <a:rPr lang="en-US" altLang="en-US" dirty="0">
                <a:latin typeface="Arial" panose="020B0604020202020204" pitchFamily="34" charset="0"/>
              </a:rPr>
              <a:t> between Au–Au bond at 3.00 Å, Au–S bond at 2.22 Å are </a:t>
            </a:r>
            <a:r>
              <a:rPr lang="en-US" altLang="en-US" b="1" dirty="0">
                <a:latin typeface="Arial" panose="020B0604020202020204" pitchFamily="34" charset="0"/>
              </a:rPr>
              <a:t>fairly close</a:t>
            </a:r>
            <a:r>
              <a:rPr lang="en-US" altLang="en-US" dirty="0">
                <a:latin typeface="Arial" panose="020B0604020202020204" pitchFamily="34" charset="0"/>
              </a:rPr>
              <a:t>.</a:t>
            </a:r>
          </a:p>
          <a:p>
            <a:pPr lvl="0" eaLnBrk="0" fontAlgn="base" hangingPunct="0">
              <a:spcBef>
                <a:spcPct val="0"/>
              </a:spcBef>
              <a:spcAft>
                <a:spcPct val="0"/>
              </a:spcAft>
              <a:buFontTx/>
              <a:buChar char="•"/>
            </a:pPr>
            <a:r>
              <a:rPr lang="en-US" altLang="en-US" dirty="0">
                <a:latin typeface="Arial" panose="020B0604020202020204" pitchFamily="34" charset="0"/>
              </a:rPr>
              <a:t>Fourier Transform alone may </a:t>
            </a:r>
            <a:r>
              <a:rPr lang="en-US" altLang="en-US" b="1" dirty="0">
                <a:latin typeface="Arial" panose="020B0604020202020204" pitchFamily="34" charset="0"/>
              </a:rPr>
              <a:t>not cleanly separate</a:t>
            </a:r>
            <a:r>
              <a:rPr lang="en-US" altLang="en-US" dirty="0">
                <a:latin typeface="Arial" panose="020B0604020202020204" pitchFamily="34" charset="0"/>
              </a:rPr>
              <a:t> the Au–Au and Au–S contributions.</a:t>
            </a:r>
          </a:p>
        </p:txBody>
      </p:sp>
      <p:cxnSp>
        <p:nvCxnSpPr>
          <p:cNvPr id="6" name="Straight Connector 5">
            <a:extLst>
              <a:ext uri="{FF2B5EF4-FFF2-40B4-BE49-F238E27FC236}">
                <a16:creationId xmlns:a16="http://schemas.microsoft.com/office/drawing/2014/main" id="{858C0B6A-0D0D-E1C2-CA21-BE100FB7DD02}"/>
              </a:ext>
            </a:extLst>
          </p:cNvPr>
          <p:cNvCxnSpPr/>
          <p:nvPr/>
        </p:nvCxnSpPr>
        <p:spPr>
          <a:xfrm>
            <a:off x="183686" y="3611880"/>
            <a:ext cx="1517098" cy="0"/>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0446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CA307F-80E2-953C-C9EC-3B57CCDFD694}"/>
              </a:ext>
            </a:extLst>
          </p:cNvPr>
          <p:cNvSpPr txBox="1"/>
          <p:nvPr/>
        </p:nvSpPr>
        <p:spPr>
          <a:xfrm>
            <a:off x="5093208" y="3288840"/>
            <a:ext cx="7022592" cy="3503523"/>
          </a:xfrm>
          <a:prstGeom prst="rect">
            <a:avLst/>
          </a:prstGeom>
          <a:noFill/>
        </p:spPr>
        <p:txBody>
          <a:bodyPr wrap="square">
            <a:spAutoFit/>
          </a:bodyPr>
          <a:lstStyle/>
          <a:p>
            <a:pPr>
              <a:lnSpc>
                <a:spcPts val="1425"/>
              </a:lnSpc>
              <a:buNone/>
            </a:pPr>
            <a:r>
              <a:rPr lang="en-US" sz="1200" b="1" dirty="0">
                <a:solidFill>
                  <a:schemeClr val="accent2">
                    <a:lumMod val="75000"/>
                  </a:schemeClr>
                </a:solidFill>
                <a:effectLst/>
                <a:latin typeface="Consolas" panose="020B0609020204030204" pitchFamily="49" charset="0"/>
              </a:rPr>
              <a:t>wavelets = {</a:t>
            </a:r>
          </a:p>
          <a:p>
            <a:pPr>
              <a:lnSpc>
                <a:spcPts val="1425"/>
              </a:lnSpc>
              <a:buNone/>
            </a:pPr>
            <a:r>
              <a:rPr lang="en-US" sz="1200" b="1" dirty="0">
                <a:solidFill>
                  <a:schemeClr val="accent2">
                    <a:lumMod val="75000"/>
                  </a:schemeClr>
                </a:solidFill>
                <a:effectLst/>
                <a:latin typeface="Consolas" panose="020B0609020204030204" pitchFamily="49" charset="0"/>
              </a:rPr>
              <a:t>    'Morlet (cmor5-1)':    'cmor5-1',</a:t>
            </a:r>
          </a:p>
          <a:p>
            <a:pPr>
              <a:lnSpc>
                <a:spcPts val="1425"/>
              </a:lnSpc>
              <a:buNone/>
            </a:pPr>
            <a:r>
              <a:rPr lang="en-US" sz="1200" b="1" dirty="0">
                <a:solidFill>
                  <a:schemeClr val="accent2">
                    <a:lumMod val="75000"/>
                  </a:schemeClr>
                </a:solidFill>
                <a:effectLst/>
                <a:latin typeface="Consolas" panose="020B0609020204030204" pitchFamily="49" charset="0"/>
              </a:rPr>
              <a:t>    'Shannon (</a:t>
            </a:r>
            <a:r>
              <a:rPr lang="en-US" sz="1200" b="1" dirty="0" err="1">
                <a:solidFill>
                  <a:schemeClr val="accent2">
                    <a:lumMod val="75000"/>
                  </a:schemeClr>
                </a:solidFill>
                <a:effectLst/>
                <a:latin typeface="Consolas" panose="020B0609020204030204" pitchFamily="49" charset="0"/>
              </a:rPr>
              <a:t>shan</a:t>
            </a: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shan</a:t>
            </a:r>
            <a:r>
              <a:rPr lang="en-US" sz="1200" b="1" dirty="0">
                <a:solidFill>
                  <a:schemeClr val="accent2">
                    <a:lumMod val="75000"/>
                  </a:schemeClr>
                </a:solidFill>
                <a:effectLst/>
                <a:latin typeface="Consolas" panose="020B0609020204030204" pitchFamily="49" charset="0"/>
              </a:rPr>
              <a:t>',</a:t>
            </a:r>
          </a:p>
          <a:p>
            <a:pPr>
              <a:lnSpc>
                <a:spcPts val="1425"/>
              </a:lnSpc>
              <a:buNone/>
            </a:pPr>
            <a:r>
              <a:rPr lang="en-US" sz="1200" b="1" dirty="0">
                <a:solidFill>
                  <a:schemeClr val="accent2">
                    <a:lumMod val="75000"/>
                  </a:schemeClr>
                </a:solidFill>
                <a:effectLst/>
                <a:latin typeface="Consolas" panose="020B0609020204030204" pitchFamily="49" charset="0"/>
              </a:rPr>
              <a:t>    'Paul (</a:t>
            </a:r>
            <a:r>
              <a:rPr lang="en-US" sz="1200" b="1" dirty="0" err="1">
                <a:solidFill>
                  <a:schemeClr val="accent2">
                    <a:lumMod val="75000"/>
                  </a:schemeClr>
                </a:solidFill>
                <a:effectLst/>
                <a:latin typeface="Consolas" panose="020B0609020204030204" pitchFamily="49" charset="0"/>
              </a:rPr>
              <a:t>paul</a:t>
            </a:r>
            <a:r>
              <a:rPr lang="en-US" sz="1200" b="1" dirty="0">
                <a:solidFill>
                  <a:schemeClr val="accent2">
                    <a:lumMod val="75000"/>
                  </a:schemeClr>
                </a:solidFill>
                <a:effectLst/>
                <a:latin typeface="Consolas" panose="020B0609020204030204" pitchFamily="49" charset="0"/>
              </a:rPr>
              <a:t>)':         'cgau4',</a:t>
            </a:r>
          </a:p>
          <a:p>
            <a:pPr>
              <a:lnSpc>
                <a:spcPts val="1425"/>
              </a:lnSpc>
              <a:buNone/>
            </a:pPr>
            <a:r>
              <a:rPr lang="en-US" sz="1200" b="1" dirty="0">
                <a:solidFill>
                  <a:schemeClr val="accent2">
                    <a:lumMod val="75000"/>
                  </a:schemeClr>
                </a:solidFill>
                <a:effectLst/>
                <a:latin typeface="Consolas" panose="020B0609020204030204" pitchFamily="49" charset="0"/>
              </a:rPr>
              <a:t>    'Mexican-Hat (</a:t>
            </a:r>
            <a:r>
              <a:rPr lang="en-US" sz="1200" b="1" dirty="0" err="1">
                <a:solidFill>
                  <a:schemeClr val="accent2">
                    <a:lumMod val="75000"/>
                  </a:schemeClr>
                </a:solidFill>
                <a:effectLst/>
                <a:latin typeface="Consolas" panose="020B0609020204030204" pitchFamily="49" charset="0"/>
              </a:rPr>
              <a:t>mexh</a:t>
            </a: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mexh</a:t>
            </a:r>
            <a:r>
              <a:rPr lang="en-US" sz="1200" b="1" dirty="0">
                <a:solidFill>
                  <a:schemeClr val="accent2">
                    <a:lumMod val="75000"/>
                  </a:schemeClr>
                </a:solidFill>
                <a:effectLst/>
                <a:latin typeface="Consolas" panose="020B0609020204030204" pitchFamily="49" charset="0"/>
              </a:rPr>
              <a:t>',</a:t>
            </a:r>
          </a:p>
          <a:p>
            <a:pPr>
              <a:lnSpc>
                <a:spcPts val="1425"/>
              </a:lnSpc>
              <a:buNone/>
            </a:pPr>
            <a:r>
              <a:rPr lang="en-US" sz="1200" b="1" dirty="0">
                <a:solidFill>
                  <a:schemeClr val="accent2">
                    <a:lumMod val="75000"/>
                  </a:schemeClr>
                </a:solidFill>
                <a:effectLst/>
                <a:latin typeface="Consolas" panose="020B0609020204030204" pitchFamily="49" charset="0"/>
              </a:rPr>
              <a:t>}</a:t>
            </a:r>
          </a:p>
          <a:p>
            <a:pPr>
              <a:lnSpc>
                <a:spcPts val="1425"/>
              </a:lnSpc>
              <a:buNone/>
            </a:pPr>
            <a:br>
              <a:rPr lang="en-US" sz="1200" b="1" dirty="0">
                <a:solidFill>
                  <a:schemeClr val="accent2">
                    <a:lumMod val="75000"/>
                  </a:schemeClr>
                </a:solidFill>
                <a:effectLst/>
                <a:latin typeface="Consolas" panose="020B0609020204030204" pitchFamily="49" charset="0"/>
              </a:rPr>
            </a:br>
            <a:r>
              <a:rPr lang="en-US" sz="1200" b="1" dirty="0">
                <a:solidFill>
                  <a:schemeClr val="accent2">
                    <a:lumMod val="75000"/>
                  </a:schemeClr>
                </a:solidFill>
                <a:effectLst/>
                <a:latin typeface="Consolas" panose="020B0609020204030204" pitchFamily="49" charset="0"/>
              </a:rPr>
              <a:t># Loop and plot one figure per wavelet </a:t>
            </a:r>
          </a:p>
          <a:p>
            <a:pPr>
              <a:lnSpc>
                <a:spcPts val="1425"/>
              </a:lnSpc>
              <a:buNone/>
            </a:pPr>
            <a:r>
              <a:rPr lang="en-US" sz="1200" b="1" dirty="0">
                <a:solidFill>
                  <a:schemeClr val="accent2">
                    <a:lumMod val="75000"/>
                  </a:schemeClr>
                </a:solidFill>
                <a:effectLst/>
                <a:latin typeface="Consolas" panose="020B0609020204030204" pitchFamily="49" charset="0"/>
              </a:rPr>
              <a:t>for title, </a:t>
            </a:r>
            <a:r>
              <a:rPr lang="en-US" sz="1200" b="1" dirty="0" err="1">
                <a:solidFill>
                  <a:schemeClr val="accent2">
                    <a:lumMod val="75000"/>
                  </a:schemeClr>
                </a:solidFill>
                <a:effectLst/>
                <a:latin typeface="Consolas" panose="020B0609020204030204" pitchFamily="49" charset="0"/>
              </a:rPr>
              <a:t>wavename</a:t>
            </a:r>
            <a:r>
              <a:rPr lang="en-US" sz="1200" b="1" dirty="0">
                <a:solidFill>
                  <a:schemeClr val="accent2">
                    <a:lumMod val="75000"/>
                  </a:schemeClr>
                </a:solidFill>
                <a:effectLst/>
                <a:latin typeface="Consolas" panose="020B0609020204030204" pitchFamily="49" charset="0"/>
              </a:rPr>
              <a:t> in </a:t>
            </a:r>
            <a:r>
              <a:rPr lang="en-US" sz="1200" b="1" dirty="0" err="1">
                <a:solidFill>
                  <a:schemeClr val="accent2">
                    <a:lumMod val="75000"/>
                  </a:schemeClr>
                </a:solidFill>
                <a:effectLst/>
                <a:latin typeface="Consolas" panose="020B0609020204030204" pitchFamily="49" charset="0"/>
              </a:rPr>
              <a:t>wavelets.items</a:t>
            </a:r>
            <a:r>
              <a:rPr lang="en-US" sz="1200" b="1" dirty="0">
                <a:solidFill>
                  <a:schemeClr val="accent2">
                    <a:lumMod val="75000"/>
                  </a:schemeClr>
                </a:solidFill>
                <a:effectLst/>
                <a:latin typeface="Consolas" panose="020B0609020204030204" pitchFamily="49" charset="0"/>
              </a:rPr>
              <a:t>():</a:t>
            </a:r>
          </a:p>
          <a:p>
            <a:pPr>
              <a:lnSpc>
                <a:spcPts val="1425"/>
              </a:lnSpc>
              <a:buNone/>
            </a:pPr>
            <a:r>
              <a:rPr lang="en-US" sz="1200" b="1" dirty="0">
                <a:solidFill>
                  <a:schemeClr val="accent2">
                    <a:lumMod val="75000"/>
                  </a:schemeClr>
                </a:solidFill>
                <a:effectLst/>
                <a:latin typeface="Consolas" panose="020B0609020204030204" pitchFamily="49" charset="0"/>
              </a:rPr>
              <a:t>  </a:t>
            </a:r>
          </a:p>
          <a:p>
            <a:pPr>
              <a:lnSpc>
                <a:spcPts val="1425"/>
              </a:lnSpc>
              <a:buNone/>
            </a:pPr>
            <a:r>
              <a:rPr lang="en-US" sz="1200" b="1" dirty="0">
                <a:solidFill>
                  <a:schemeClr val="accent2">
                    <a:lumMod val="75000"/>
                  </a:schemeClr>
                </a:solidFill>
                <a:effectLst/>
                <a:latin typeface="Consolas" panose="020B0609020204030204" pitchFamily="49" charset="0"/>
              </a:rPr>
              <a:t>    scales, </a:t>
            </a:r>
            <a:r>
              <a:rPr lang="en-US" sz="1200" b="1" dirty="0" err="1">
                <a:solidFill>
                  <a:schemeClr val="accent2">
                    <a:lumMod val="75000"/>
                  </a:schemeClr>
                </a:solidFill>
                <a:effectLst/>
                <a:latin typeface="Consolas" panose="020B0609020204030204" pitchFamily="49" charset="0"/>
              </a:rPr>
              <a:t>max_scale</a:t>
            </a:r>
            <a:r>
              <a:rPr lang="en-US" sz="1200" b="1" dirty="0">
                <a:solidFill>
                  <a:schemeClr val="accent2">
                    <a:lumMod val="75000"/>
                  </a:schemeClr>
                </a:solidFill>
                <a:effectLst/>
                <a:latin typeface="Consolas" panose="020B0609020204030204" pitchFamily="49" charset="0"/>
              </a:rPr>
              <a:t> = </a:t>
            </a:r>
            <a:r>
              <a:rPr lang="en-US" sz="1200" b="1" dirty="0" err="1">
                <a:solidFill>
                  <a:schemeClr val="accent2">
                    <a:lumMod val="75000"/>
                  </a:schemeClr>
                </a:solidFill>
                <a:effectLst/>
                <a:latin typeface="Consolas" panose="020B0609020204030204" pitchFamily="49" charset="0"/>
              </a:rPr>
              <a:t>np.arange</a:t>
            </a:r>
            <a:r>
              <a:rPr lang="en-US" sz="1200" b="1" dirty="0">
                <a:solidFill>
                  <a:schemeClr val="accent2">
                    <a:lumMod val="75000"/>
                  </a:schemeClr>
                </a:solidFill>
                <a:effectLst/>
                <a:latin typeface="Consolas" panose="020B0609020204030204" pitchFamily="49" charset="0"/>
              </a:rPr>
              <a:t>(1, 4096), 4096</a:t>
            </a:r>
          </a:p>
          <a:p>
            <a:pPr>
              <a:lnSpc>
                <a:spcPts val="1425"/>
              </a:lnSpc>
              <a:buNone/>
            </a:pP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coef</a:t>
            </a: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freqs_cwt</a:t>
            </a:r>
            <a:r>
              <a:rPr lang="en-US" sz="1200" b="1" dirty="0">
                <a:solidFill>
                  <a:schemeClr val="accent2">
                    <a:lumMod val="75000"/>
                  </a:schemeClr>
                </a:solidFill>
                <a:effectLst/>
                <a:latin typeface="Consolas" panose="020B0609020204030204" pitchFamily="49" charset="0"/>
              </a:rPr>
              <a:t> = </a:t>
            </a:r>
            <a:r>
              <a:rPr lang="en-US" sz="1200" b="1" dirty="0" err="1">
                <a:solidFill>
                  <a:schemeClr val="accent2">
                    <a:lumMod val="75000"/>
                  </a:schemeClr>
                </a:solidFill>
                <a:effectLst/>
                <a:latin typeface="Consolas" panose="020B0609020204030204" pitchFamily="49" charset="0"/>
              </a:rPr>
              <a:t>pywt.cwt</a:t>
            </a:r>
            <a:r>
              <a:rPr lang="en-US" sz="1200" b="1" dirty="0">
                <a:solidFill>
                  <a:schemeClr val="accent2">
                    <a:lumMod val="75000"/>
                  </a:schemeClr>
                </a:solidFill>
                <a:effectLst/>
                <a:latin typeface="Consolas" panose="020B0609020204030204" pitchFamily="49" charset="0"/>
              </a:rPr>
              <a:t>(k**2 * chi, scales, </a:t>
            </a:r>
            <a:r>
              <a:rPr lang="en-US" sz="1200" b="1" dirty="0" err="1">
                <a:solidFill>
                  <a:schemeClr val="accent2">
                    <a:lumMod val="75000"/>
                  </a:schemeClr>
                </a:solidFill>
                <a:effectLst/>
                <a:latin typeface="Consolas" panose="020B0609020204030204" pitchFamily="49" charset="0"/>
              </a:rPr>
              <a:t>wavename</a:t>
            </a: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sampling_period</a:t>
            </a:r>
            <a:r>
              <a:rPr lang="en-US" sz="1200" b="1" dirty="0">
                <a:solidFill>
                  <a:schemeClr val="accent2">
                    <a:lumMod val="75000"/>
                  </a:schemeClr>
                </a:solidFill>
                <a:effectLst/>
                <a:latin typeface="Consolas" panose="020B0609020204030204" pitchFamily="49" charset="0"/>
              </a:rPr>
              <a:t>=dk)</a:t>
            </a:r>
          </a:p>
          <a:p>
            <a:pPr>
              <a:lnSpc>
                <a:spcPts val="1425"/>
              </a:lnSpc>
              <a:buNone/>
            </a:pP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R_cwt</a:t>
            </a:r>
            <a:r>
              <a:rPr lang="en-US" sz="1200" b="1" dirty="0">
                <a:solidFill>
                  <a:schemeClr val="accent2">
                    <a:lumMod val="75000"/>
                  </a:schemeClr>
                </a:solidFill>
                <a:effectLst/>
                <a:latin typeface="Consolas" panose="020B0609020204030204" pitchFamily="49" charset="0"/>
              </a:rPr>
              <a:t> = </a:t>
            </a:r>
            <a:r>
              <a:rPr lang="en-US" sz="1200" b="1" dirty="0" err="1">
                <a:solidFill>
                  <a:schemeClr val="accent2">
                    <a:lumMod val="75000"/>
                  </a:schemeClr>
                </a:solidFill>
                <a:effectLst/>
                <a:latin typeface="Consolas" panose="020B0609020204030204" pitchFamily="49" charset="0"/>
              </a:rPr>
              <a:t>np.pi</a:t>
            </a:r>
            <a:r>
              <a:rPr lang="en-US" sz="1200" b="1" dirty="0">
                <a:solidFill>
                  <a:schemeClr val="accent2">
                    <a:lumMod val="75000"/>
                  </a:schemeClr>
                </a:solidFill>
                <a:effectLst/>
                <a:latin typeface="Consolas" panose="020B0609020204030204" pitchFamily="49" charset="0"/>
              </a:rPr>
              <a:t> * </a:t>
            </a:r>
            <a:r>
              <a:rPr lang="en-US" sz="1200" b="1" dirty="0" err="1">
                <a:solidFill>
                  <a:schemeClr val="accent2">
                    <a:lumMod val="75000"/>
                  </a:schemeClr>
                </a:solidFill>
                <a:effectLst/>
                <a:latin typeface="Consolas" panose="020B0609020204030204" pitchFamily="49" charset="0"/>
              </a:rPr>
              <a:t>freqs_cwt</a:t>
            </a:r>
            <a:endParaRPr lang="en-US" sz="1200" b="1" dirty="0">
              <a:solidFill>
                <a:schemeClr val="accent2">
                  <a:lumMod val="75000"/>
                </a:schemeClr>
              </a:solidFill>
              <a:effectLst/>
              <a:latin typeface="Consolas" panose="020B0609020204030204" pitchFamily="49" charset="0"/>
            </a:endParaRPr>
          </a:p>
          <a:p>
            <a:pPr>
              <a:lnSpc>
                <a:spcPts val="1425"/>
              </a:lnSpc>
              <a:buNone/>
            </a:pPr>
            <a:br>
              <a:rPr lang="en-US" sz="1200" b="1" dirty="0">
                <a:solidFill>
                  <a:schemeClr val="accent2">
                    <a:lumMod val="75000"/>
                  </a:schemeClr>
                </a:solidFill>
                <a:effectLst/>
                <a:latin typeface="Consolas" panose="020B0609020204030204" pitchFamily="49" charset="0"/>
              </a:rPr>
            </a:br>
            <a:r>
              <a:rPr lang="en-US" sz="1200" b="1" dirty="0">
                <a:solidFill>
                  <a:schemeClr val="accent2">
                    <a:lumMod val="75000"/>
                  </a:schemeClr>
                </a:solidFill>
                <a:effectLst/>
                <a:latin typeface="Consolas" panose="020B0609020204030204" pitchFamily="49" charset="0"/>
              </a:rPr>
              <a:t>    fig = </a:t>
            </a:r>
            <a:r>
              <a:rPr lang="en-US" sz="1200" b="1" dirty="0" err="1">
                <a:solidFill>
                  <a:schemeClr val="accent2">
                    <a:lumMod val="75000"/>
                  </a:schemeClr>
                </a:solidFill>
                <a:effectLst/>
                <a:latin typeface="Consolas" panose="020B0609020204030204" pitchFamily="49" charset="0"/>
              </a:rPr>
              <a:t>plt.figure</a:t>
            </a:r>
            <a:r>
              <a:rPr lang="en-US" sz="1200" b="1" dirty="0">
                <a:solidFill>
                  <a:schemeClr val="accent2">
                    <a:lumMod val="75000"/>
                  </a:schemeClr>
                </a:solidFill>
                <a:effectLst/>
                <a:latin typeface="Consolas" panose="020B0609020204030204" pitchFamily="49" charset="0"/>
              </a:rPr>
              <a:t>(</a:t>
            </a:r>
            <a:r>
              <a:rPr lang="en-US" sz="1200" b="1" dirty="0" err="1">
                <a:solidFill>
                  <a:schemeClr val="accent2">
                    <a:lumMod val="75000"/>
                  </a:schemeClr>
                </a:solidFill>
                <a:effectLst/>
                <a:latin typeface="Consolas" panose="020B0609020204030204" pitchFamily="49" charset="0"/>
              </a:rPr>
              <a:t>figsize</a:t>
            </a:r>
            <a:r>
              <a:rPr lang="en-US" sz="1200" b="1" dirty="0">
                <a:solidFill>
                  <a:schemeClr val="accent2">
                    <a:lumMod val="75000"/>
                  </a:schemeClr>
                </a:solidFill>
                <a:effectLst/>
                <a:latin typeface="Consolas" panose="020B0609020204030204" pitchFamily="49" charset="0"/>
              </a:rPr>
              <a:t>=(8, 8), </a:t>
            </a:r>
            <a:r>
              <a:rPr lang="en-US" sz="1200" b="1" dirty="0" err="1">
                <a:solidFill>
                  <a:schemeClr val="accent2">
                    <a:lumMod val="75000"/>
                  </a:schemeClr>
                </a:solidFill>
                <a:effectLst/>
                <a:latin typeface="Consolas" panose="020B0609020204030204" pitchFamily="49" charset="0"/>
              </a:rPr>
              <a:t>constrained_layout</a:t>
            </a:r>
            <a:r>
              <a:rPr lang="en-US" sz="1200" b="1" dirty="0">
                <a:solidFill>
                  <a:schemeClr val="accent2">
                    <a:lumMod val="75000"/>
                  </a:schemeClr>
                </a:solidFill>
                <a:effectLst/>
                <a:latin typeface="Consolas" panose="020B0609020204030204" pitchFamily="49" charset="0"/>
              </a:rPr>
              <a:t>=True)</a:t>
            </a:r>
          </a:p>
          <a:p>
            <a:pPr>
              <a:lnSpc>
                <a:spcPts val="1425"/>
              </a:lnSpc>
              <a:buNone/>
            </a:pP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gs</a:t>
            </a:r>
            <a:r>
              <a:rPr lang="en-US" sz="1200" b="1" dirty="0">
                <a:solidFill>
                  <a:schemeClr val="accent2">
                    <a:lumMod val="75000"/>
                  </a:schemeClr>
                </a:solidFill>
                <a:effectLst/>
                <a:latin typeface="Consolas" panose="020B0609020204030204" pitchFamily="49" charset="0"/>
              </a:rPr>
              <a:t>  = </a:t>
            </a:r>
            <a:r>
              <a:rPr lang="en-US" sz="1200" b="1" dirty="0" err="1">
                <a:solidFill>
                  <a:schemeClr val="accent2">
                    <a:lumMod val="75000"/>
                  </a:schemeClr>
                </a:solidFill>
                <a:effectLst/>
                <a:latin typeface="Consolas" panose="020B0609020204030204" pitchFamily="49" charset="0"/>
              </a:rPr>
              <a:t>fig.add_gridspec</a:t>
            </a:r>
            <a:r>
              <a:rPr lang="en-US" sz="1200" b="1" dirty="0">
                <a:solidFill>
                  <a:schemeClr val="accent2">
                    <a:lumMod val="75000"/>
                  </a:schemeClr>
                </a:solidFill>
                <a:effectLst/>
                <a:latin typeface="Consolas" panose="020B0609020204030204" pitchFamily="49" charset="0"/>
              </a:rPr>
              <a:t>(2, 2,</a:t>
            </a:r>
          </a:p>
          <a:p>
            <a:pPr>
              <a:lnSpc>
                <a:spcPts val="1425"/>
              </a:lnSpc>
              <a:buNone/>
            </a:pP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width_ratios</a:t>
            </a:r>
            <a:r>
              <a:rPr lang="en-US" sz="1200" b="1" dirty="0">
                <a:solidFill>
                  <a:schemeClr val="accent2">
                    <a:lumMod val="75000"/>
                  </a:schemeClr>
                </a:solidFill>
                <a:effectLst/>
                <a:latin typeface="Consolas" panose="020B0609020204030204" pitchFamily="49" charset="0"/>
              </a:rPr>
              <a:t> =[1.2, 4],</a:t>
            </a:r>
          </a:p>
          <a:p>
            <a:pPr>
              <a:lnSpc>
                <a:spcPts val="1425"/>
              </a:lnSpc>
              <a:buNone/>
            </a:pP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height_ratios</a:t>
            </a:r>
            <a:r>
              <a:rPr lang="en-US" sz="1200" b="1" dirty="0">
                <a:solidFill>
                  <a:schemeClr val="accent2">
                    <a:lumMod val="75000"/>
                  </a:schemeClr>
                </a:solidFill>
                <a:effectLst/>
                <a:latin typeface="Consolas" panose="020B0609020204030204" pitchFamily="49" charset="0"/>
              </a:rPr>
              <a:t>=[4,  1],</a:t>
            </a:r>
          </a:p>
          <a:p>
            <a:pPr>
              <a:lnSpc>
                <a:spcPts val="1425"/>
              </a:lnSpc>
              <a:buNone/>
            </a:pPr>
            <a:r>
              <a:rPr lang="en-US" sz="1200" b="1" dirty="0">
                <a:solidFill>
                  <a:schemeClr val="accent2">
                    <a:lumMod val="75000"/>
                  </a:schemeClr>
                </a:solidFill>
                <a:effectLst/>
                <a:latin typeface="Consolas" panose="020B0609020204030204" pitchFamily="49" charset="0"/>
              </a:rPr>
              <a:t>                           </a:t>
            </a:r>
            <a:r>
              <a:rPr lang="en-US" sz="1200" b="1" dirty="0" err="1">
                <a:solidFill>
                  <a:schemeClr val="accent2">
                    <a:lumMod val="75000"/>
                  </a:schemeClr>
                </a:solidFill>
                <a:effectLst/>
                <a:latin typeface="Consolas" panose="020B0609020204030204" pitchFamily="49" charset="0"/>
              </a:rPr>
              <a:t>wspace</a:t>
            </a:r>
            <a:r>
              <a:rPr lang="en-US" sz="1200" b="1" dirty="0">
                <a:solidFill>
                  <a:schemeClr val="accent2">
                    <a:lumMod val="75000"/>
                  </a:schemeClr>
                </a:solidFill>
                <a:effectLst/>
                <a:latin typeface="Consolas" panose="020B0609020204030204" pitchFamily="49" charset="0"/>
              </a:rPr>
              <a:t>=0.08, </a:t>
            </a:r>
            <a:r>
              <a:rPr lang="en-US" sz="1200" b="1" dirty="0" err="1">
                <a:solidFill>
                  <a:schemeClr val="accent2">
                    <a:lumMod val="75000"/>
                  </a:schemeClr>
                </a:solidFill>
                <a:effectLst/>
                <a:latin typeface="Consolas" panose="020B0609020204030204" pitchFamily="49" charset="0"/>
              </a:rPr>
              <a:t>hspace</a:t>
            </a:r>
            <a:r>
              <a:rPr lang="en-US" sz="1200" b="1" dirty="0">
                <a:solidFill>
                  <a:schemeClr val="accent2">
                    <a:lumMod val="75000"/>
                  </a:schemeClr>
                </a:solidFill>
                <a:effectLst/>
                <a:latin typeface="Consolas" panose="020B0609020204030204" pitchFamily="49" charset="0"/>
              </a:rPr>
              <a:t>=0.08)</a:t>
            </a:r>
          </a:p>
        </p:txBody>
      </p:sp>
      <p:graphicFrame>
        <p:nvGraphicFramePr>
          <p:cNvPr id="7" name="Table 6">
            <a:extLst>
              <a:ext uri="{FF2B5EF4-FFF2-40B4-BE49-F238E27FC236}">
                <a16:creationId xmlns:a16="http://schemas.microsoft.com/office/drawing/2014/main" id="{FEAB4C9C-D6B2-73A9-7D7B-93E72523DB48}"/>
              </a:ext>
            </a:extLst>
          </p:cNvPr>
          <p:cNvGraphicFramePr>
            <a:graphicFrameLocks noGrp="1"/>
          </p:cNvGraphicFramePr>
          <p:nvPr>
            <p:extLst>
              <p:ext uri="{D42A27DB-BD31-4B8C-83A1-F6EECF244321}">
                <p14:modId xmlns:p14="http://schemas.microsoft.com/office/powerpoint/2010/main" val="973469697"/>
              </p:ext>
            </p:extLst>
          </p:nvPr>
        </p:nvGraphicFramePr>
        <p:xfrm>
          <a:off x="878908" y="153839"/>
          <a:ext cx="11236892" cy="2981163"/>
        </p:xfrm>
        <a:graphic>
          <a:graphicData uri="http://schemas.openxmlformats.org/drawingml/2006/table">
            <a:tbl>
              <a:tblPr/>
              <a:tblGrid>
                <a:gridCol w="1694299">
                  <a:extLst>
                    <a:ext uri="{9D8B030D-6E8A-4147-A177-3AD203B41FA5}">
                      <a16:colId xmlns:a16="http://schemas.microsoft.com/office/drawing/2014/main" val="3113708187"/>
                    </a:ext>
                  </a:extLst>
                </a:gridCol>
                <a:gridCol w="3291840">
                  <a:extLst>
                    <a:ext uri="{9D8B030D-6E8A-4147-A177-3AD203B41FA5}">
                      <a16:colId xmlns:a16="http://schemas.microsoft.com/office/drawing/2014/main" val="2953228808"/>
                    </a:ext>
                  </a:extLst>
                </a:gridCol>
                <a:gridCol w="3090672">
                  <a:extLst>
                    <a:ext uri="{9D8B030D-6E8A-4147-A177-3AD203B41FA5}">
                      <a16:colId xmlns:a16="http://schemas.microsoft.com/office/drawing/2014/main" val="1577722831"/>
                    </a:ext>
                  </a:extLst>
                </a:gridCol>
                <a:gridCol w="3160081">
                  <a:extLst>
                    <a:ext uri="{9D8B030D-6E8A-4147-A177-3AD203B41FA5}">
                      <a16:colId xmlns:a16="http://schemas.microsoft.com/office/drawing/2014/main" val="1889429040"/>
                    </a:ext>
                  </a:extLst>
                </a:gridCol>
              </a:tblGrid>
              <a:tr h="281879">
                <a:tc>
                  <a:txBody>
                    <a:bodyPr/>
                    <a:lstStyle/>
                    <a:p>
                      <a:pPr algn="l"/>
                      <a:r>
                        <a:rPr lang="en-US" sz="1400" b="1" dirty="0">
                          <a:effectLst/>
                        </a:rPr>
                        <a:t>Wavelet</a:t>
                      </a:r>
                      <a:endParaRPr lang="en-US" sz="1400" dirty="0">
                        <a:effectLst/>
                      </a:endParaRPr>
                    </a:p>
                  </a:txBody>
                  <a:tcPr marL="87027" marR="87027" marT="43513" marB="43513" anchor="ctr">
                    <a:lnL>
                      <a:noFill/>
                    </a:lnL>
                    <a:lnR>
                      <a:noFill/>
                    </a:lnR>
                    <a:lnT>
                      <a:noFill/>
                    </a:lnT>
                    <a:lnB>
                      <a:noFill/>
                    </a:lnB>
                    <a:noFill/>
                  </a:tcPr>
                </a:tc>
                <a:tc>
                  <a:txBody>
                    <a:bodyPr/>
                    <a:lstStyle/>
                    <a:p>
                      <a:pPr algn="l"/>
                      <a:r>
                        <a:rPr lang="en-US" sz="1400" b="1">
                          <a:effectLst/>
                        </a:rPr>
                        <a:t>What it Does</a:t>
                      </a:r>
                      <a:endParaRPr lang="en-US" sz="1400">
                        <a:effectLst/>
                      </a:endParaRPr>
                    </a:p>
                  </a:txBody>
                  <a:tcPr marL="87027" marR="87027" marT="43513" marB="43513" anchor="ctr">
                    <a:lnL>
                      <a:noFill/>
                    </a:lnL>
                    <a:lnR>
                      <a:noFill/>
                    </a:lnR>
                    <a:lnT>
                      <a:noFill/>
                    </a:lnT>
                    <a:lnB>
                      <a:noFill/>
                    </a:lnB>
                    <a:noFill/>
                  </a:tcPr>
                </a:tc>
                <a:tc>
                  <a:txBody>
                    <a:bodyPr/>
                    <a:lstStyle/>
                    <a:p>
                      <a:pPr algn="l"/>
                      <a:r>
                        <a:rPr lang="en-US" sz="1400" b="1">
                          <a:effectLst/>
                        </a:rPr>
                        <a:t>When to Use</a:t>
                      </a:r>
                      <a:endParaRPr lang="en-US" sz="1400">
                        <a:effectLst/>
                      </a:endParaRPr>
                    </a:p>
                  </a:txBody>
                  <a:tcPr marL="87027" marR="87027" marT="43513" marB="43513" anchor="ctr">
                    <a:lnL>
                      <a:noFill/>
                    </a:lnL>
                    <a:lnR>
                      <a:noFill/>
                    </a:lnR>
                    <a:lnT>
                      <a:noFill/>
                    </a:lnT>
                    <a:lnB>
                      <a:noFill/>
                    </a:lnB>
                    <a:noFill/>
                  </a:tcPr>
                </a:tc>
                <a:tc>
                  <a:txBody>
                    <a:bodyPr/>
                    <a:lstStyle/>
                    <a:p>
                      <a:pPr algn="l"/>
                      <a:r>
                        <a:rPr lang="en-US" sz="1400" b="1" dirty="0">
                          <a:effectLst/>
                        </a:rPr>
                        <a:t>Catch (Downside)</a:t>
                      </a:r>
                      <a:endParaRPr lang="en-US" sz="1400" dirty="0">
                        <a:effectLst/>
                      </a:endParaRPr>
                    </a:p>
                  </a:txBody>
                  <a:tcPr marL="87027" marR="87027" marT="43513" marB="43513" anchor="ctr">
                    <a:lnL>
                      <a:noFill/>
                    </a:lnL>
                    <a:lnR>
                      <a:noFill/>
                    </a:lnR>
                    <a:lnT>
                      <a:noFill/>
                    </a:lnT>
                    <a:lnB>
                      <a:noFill/>
                    </a:lnB>
                    <a:noFill/>
                  </a:tcPr>
                </a:tc>
                <a:extLst>
                  <a:ext uri="{0D108BD9-81ED-4DB2-BD59-A6C34878D82A}">
                    <a16:rowId xmlns:a16="http://schemas.microsoft.com/office/drawing/2014/main" val="3928979803"/>
                  </a:ext>
                </a:extLst>
              </a:tr>
              <a:tr h="602441">
                <a:tc>
                  <a:txBody>
                    <a:bodyPr/>
                    <a:lstStyle/>
                    <a:p>
                      <a:pPr algn="l"/>
                      <a:r>
                        <a:rPr lang="en-US" sz="1400" b="1">
                          <a:effectLst/>
                        </a:rPr>
                        <a:t>Cauchy</a:t>
                      </a:r>
                      <a:endParaRPr lang="en-US" sz="1400">
                        <a:effectLst/>
                      </a:endParaRPr>
                    </a:p>
                  </a:txBody>
                  <a:tcPr marL="87027" marR="87027" marT="43513" marB="43513" anchor="ctr">
                    <a:lnL>
                      <a:noFill/>
                    </a:lnL>
                    <a:lnR>
                      <a:noFill/>
                    </a:lnR>
                    <a:lnT>
                      <a:noFill/>
                    </a:lnT>
                    <a:lnB>
                      <a:noFill/>
                    </a:lnB>
                    <a:noFill/>
                  </a:tcPr>
                </a:tc>
                <a:tc>
                  <a:txBody>
                    <a:bodyPr/>
                    <a:lstStyle/>
                    <a:p>
                      <a:pPr algn="l"/>
                      <a:r>
                        <a:rPr lang="en-US" sz="1400" dirty="0">
                          <a:effectLst/>
                        </a:rPr>
                        <a:t>Picks up big, broad features in data.</a:t>
                      </a:r>
                    </a:p>
                  </a:txBody>
                  <a:tcPr marL="87027" marR="87027" marT="43513" marB="43513" anchor="ctr">
                    <a:lnL>
                      <a:noFill/>
                    </a:lnL>
                    <a:lnR>
                      <a:noFill/>
                    </a:lnR>
                    <a:lnT>
                      <a:noFill/>
                    </a:lnT>
                    <a:lnB>
                      <a:noFill/>
                    </a:lnB>
                    <a:noFill/>
                  </a:tcPr>
                </a:tc>
                <a:tc>
                  <a:txBody>
                    <a:bodyPr/>
                    <a:lstStyle/>
                    <a:p>
                      <a:pPr algn="l"/>
                      <a:r>
                        <a:rPr lang="en-US" sz="1400" dirty="0">
                          <a:effectLst/>
                        </a:rPr>
                        <a:t>Show overall trends, not fine details.</a:t>
                      </a:r>
                    </a:p>
                  </a:txBody>
                  <a:tcPr marL="87027" marR="87027" marT="43513" marB="43513" anchor="ctr">
                    <a:lnL>
                      <a:noFill/>
                    </a:lnL>
                    <a:lnR>
                      <a:noFill/>
                    </a:lnR>
                    <a:lnT>
                      <a:noFill/>
                    </a:lnT>
                    <a:lnB>
                      <a:noFill/>
                    </a:lnB>
                    <a:noFill/>
                  </a:tcPr>
                </a:tc>
                <a:tc>
                  <a:txBody>
                    <a:bodyPr/>
                    <a:lstStyle/>
                    <a:p>
                      <a:pPr algn="l"/>
                      <a:r>
                        <a:rPr lang="en-US" sz="1400" dirty="0">
                          <a:effectLst/>
                        </a:rPr>
                        <a:t>Blurs close features together — can't tell them apart clearly.</a:t>
                      </a:r>
                    </a:p>
                  </a:txBody>
                  <a:tcPr marL="87027" marR="87027" marT="43513" marB="43513" anchor="ctr">
                    <a:lnL>
                      <a:noFill/>
                    </a:lnL>
                    <a:lnR>
                      <a:noFill/>
                    </a:lnR>
                    <a:lnT>
                      <a:noFill/>
                    </a:lnT>
                    <a:lnB>
                      <a:noFill/>
                    </a:lnB>
                    <a:noFill/>
                  </a:tcPr>
                </a:tc>
                <a:extLst>
                  <a:ext uri="{0D108BD9-81ED-4DB2-BD59-A6C34878D82A}">
                    <a16:rowId xmlns:a16="http://schemas.microsoft.com/office/drawing/2014/main" val="2619812573"/>
                  </a:ext>
                </a:extLst>
              </a:tr>
              <a:tr h="602441">
                <a:tc>
                  <a:txBody>
                    <a:bodyPr/>
                    <a:lstStyle/>
                    <a:p>
                      <a:pPr algn="l"/>
                      <a:r>
                        <a:rPr lang="en-US" sz="1400" b="1" dirty="0">
                          <a:effectLst/>
                        </a:rPr>
                        <a:t>Morlet</a:t>
                      </a:r>
                      <a:endParaRPr lang="en-US" sz="1400" dirty="0">
                        <a:effectLst/>
                      </a:endParaRPr>
                    </a:p>
                  </a:txBody>
                  <a:tcPr marL="87027" marR="87027" marT="43513" marB="43513" anchor="ctr">
                    <a:lnL>
                      <a:noFill/>
                    </a:lnL>
                    <a:lnR>
                      <a:noFill/>
                    </a:lnR>
                    <a:lnT>
                      <a:noFill/>
                    </a:lnT>
                    <a:lnB>
                      <a:noFill/>
                    </a:lnB>
                    <a:noFill/>
                  </a:tcPr>
                </a:tc>
                <a:tc>
                  <a:txBody>
                    <a:bodyPr/>
                    <a:lstStyle/>
                    <a:p>
                      <a:pPr algn="l"/>
                      <a:r>
                        <a:rPr lang="en-US" sz="1400" dirty="0">
                          <a:effectLst/>
                        </a:rPr>
                        <a:t>Balances details and big features — a good middle ground.</a:t>
                      </a:r>
                    </a:p>
                  </a:txBody>
                  <a:tcPr marL="87027" marR="87027" marT="43513" marB="43513" anchor="ctr">
                    <a:lnL>
                      <a:noFill/>
                    </a:lnL>
                    <a:lnR>
                      <a:noFill/>
                    </a:lnR>
                    <a:lnT>
                      <a:noFill/>
                    </a:lnT>
                    <a:lnB>
                      <a:noFill/>
                    </a:lnB>
                    <a:noFill/>
                  </a:tcPr>
                </a:tc>
                <a:tc>
                  <a:txBody>
                    <a:bodyPr/>
                    <a:lstStyle/>
                    <a:p>
                      <a:pPr algn="l"/>
                      <a:r>
                        <a:rPr lang="en-US" sz="1400" dirty="0">
                          <a:effectLst/>
                        </a:rPr>
                        <a:t>Decent detail in both frequency (k) and distance (R).</a:t>
                      </a:r>
                    </a:p>
                  </a:txBody>
                  <a:tcPr marL="87027" marR="87027" marT="43513" marB="43513" anchor="ctr">
                    <a:lnL>
                      <a:noFill/>
                    </a:lnL>
                    <a:lnR>
                      <a:noFill/>
                    </a:lnR>
                    <a:lnT>
                      <a:noFill/>
                    </a:lnT>
                    <a:lnB>
                      <a:noFill/>
                    </a:lnB>
                    <a:noFill/>
                  </a:tcPr>
                </a:tc>
                <a:tc>
                  <a:txBody>
                    <a:bodyPr/>
                    <a:lstStyle/>
                    <a:p>
                      <a:pPr algn="l"/>
                      <a:r>
                        <a:rPr lang="en-US" sz="1400">
                          <a:effectLst/>
                        </a:rPr>
                        <a:t>It’s a compromise — not super sharp in either k or R.</a:t>
                      </a:r>
                    </a:p>
                  </a:txBody>
                  <a:tcPr marL="87027" marR="87027" marT="43513" marB="43513" anchor="ctr">
                    <a:lnL>
                      <a:noFill/>
                    </a:lnL>
                    <a:lnR>
                      <a:noFill/>
                    </a:lnR>
                    <a:lnT>
                      <a:noFill/>
                    </a:lnT>
                    <a:lnB>
                      <a:noFill/>
                    </a:lnB>
                    <a:noFill/>
                  </a:tcPr>
                </a:tc>
                <a:extLst>
                  <a:ext uri="{0D108BD9-81ED-4DB2-BD59-A6C34878D82A}">
                    <a16:rowId xmlns:a16="http://schemas.microsoft.com/office/drawing/2014/main" val="3317852448"/>
                  </a:ext>
                </a:extLst>
              </a:tr>
              <a:tr h="692722">
                <a:tc>
                  <a:txBody>
                    <a:bodyPr/>
                    <a:lstStyle/>
                    <a:p>
                      <a:pPr algn="l"/>
                      <a:r>
                        <a:rPr lang="en-US" sz="1400" b="1">
                          <a:effectLst/>
                        </a:rPr>
                        <a:t>Paul</a:t>
                      </a:r>
                      <a:endParaRPr lang="en-US" sz="1400">
                        <a:effectLst/>
                      </a:endParaRPr>
                    </a:p>
                  </a:txBody>
                  <a:tcPr marL="87027" marR="87027" marT="43513" marB="43513" anchor="ctr">
                    <a:lnL>
                      <a:noFill/>
                    </a:lnL>
                    <a:lnR>
                      <a:noFill/>
                    </a:lnR>
                    <a:lnT>
                      <a:noFill/>
                    </a:lnT>
                    <a:lnB>
                      <a:noFill/>
                    </a:lnB>
                    <a:noFill/>
                  </a:tcPr>
                </a:tc>
                <a:tc>
                  <a:txBody>
                    <a:bodyPr/>
                    <a:lstStyle/>
                    <a:p>
                      <a:pPr algn="l"/>
                      <a:r>
                        <a:rPr lang="en-US" sz="1400" dirty="0">
                          <a:effectLst/>
                        </a:rPr>
                        <a:t>Zooms in very narrowly on a tiny slice of data.</a:t>
                      </a:r>
                    </a:p>
                  </a:txBody>
                  <a:tcPr marL="87027" marR="87027" marT="43513" marB="43513" anchor="ctr">
                    <a:lnL>
                      <a:noFill/>
                    </a:lnL>
                    <a:lnR>
                      <a:noFill/>
                    </a:lnR>
                    <a:lnT>
                      <a:noFill/>
                    </a:lnT>
                    <a:lnB>
                      <a:noFill/>
                    </a:lnB>
                    <a:noFill/>
                  </a:tcPr>
                </a:tc>
                <a:tc>
                  <a:txBody>
                    <a:bodyPr/>
                    <a:lstStyle/>
                    <a:p>
                      <a:pPr algn="l"/>
                      <a:r>
                        <a:rPr lang="en-US" sz="1400" dirty="0">
                          <a:effectLst/>
                        </a:rPr>
                        <a:t>Good for finding weak heavy atom signals buried in noise.</a:t>
                      </a:r>
                    </a:p>
                  </a:txBody>
                  <a:tcPr marL="87027" marR="87027" marT="43513" marB="43513" anchor="ctr">
                    <a:lnL>
                      <a:noFill/>
                    </a:lnL>
                    <a:lnR>
                      <a:noFill/>
                    </a:lnR>
                    <a:lnT>
                      <a:noFill/>
                    </a:lnT>
                    <a:lnB>
                      <a:noFill/>
                    </a:lnB>
                    <a:noFill/>
                  </a:tcPr>
                </a:tc>
                <a:tc>
                  <a:txBody>
                    <a:bodyPr/>
                    <a:lstStyle/>
                    <a:p>
                      <a:pPr algn="l"/>
                      <a:r>
                        <a:rPr lang="en-US" sz="1400" dirty="0">
                          <a:effectLst/>
                        </a:rPr>
                        <a:t>So focused in k that it smears nearby features in R.</a:t>
                      </a:r>
                    </a:p>
                  </a:txBody>
                  <a:tcPr marL="87027" marR="87027" marT="43513" marB="43513" anchor="ctr">
                    <a:lnL>
                      <a:noFill/>
                    </a:lnL>
                    <a:lnR>
                      <a:noFill/>
                    </a:lnR>
                    <a:lnT>
                      <a:noFill/>
                    </a:lnT>
                    <a:lnB>
                      <a:noFill/>
                    </a:lnB>
                    <a:noFill/>
                  </a:tcPr>
                </a:tc>
                <a:extLst>
                  <a:ext uri="{0D108BD9-81ED-4DB2-BD59-A6C34878D82A}">
                    <a16:rowId xmlns:a16="http://schemas.microsoft.com/office/drawing/2014/main" val="2247745326"/>
                  </a:ext>
                </a:extLst>
              </a:tr>
              <a:tr h="783173">
                <a:tc>
                  <a:txBody>
                    <a:bodyPr/>
                    <a:lstStyle/>
                    <a:p>
                      <a:pPr algn="l"/>
                      <a:r>
                        <a:rPr lang="en-US" sz="1400" b="1">
                          <a:effectLst/>
                        </a:rPr>
                        <a:t>Shannon</a:t>
                      </a:r>
                      <a:endParaRPr lang="en-US" sz="1400">
                        <a:effectLst/>
                      </a:endParaRPr>
                    </a:p>
                  </a:txBody>
                  <a:tcPr marL="87027" marR="87027" marT="43513" marB="43513" anchor="ctr">
                    <a:lnL>
                      <a:noFill/>
                    </a:lnL>
                    <a:lnR>
                      <a:noFill/>
                    </a:lnR>
                    <a:lnT>
                      <a:noFill/>
                    </a:lnT>
                    <a:lnB>
                      <a:noFill/>
                    </a:lnB>
                    <a:noFill/>
                  </a:tcPr>
                </a:tc>
                <a:tc>
                  <a:txBody>
                    <a:bodyPr/>
                    <a:lstStyle/>
                    <a:p>
                      <a:pPr algn="l"/>
                      <a:r>
                        <a:rPr lang="en-US" sz="1400" dirty="0">
                          <a:effectLst/>
                        </a:rPr>
                        <a:t>Cuts off everything outside a chosen range sharply (like a strict filter).</a:t>
                      </a:r>
                    </a:p>
                  </a:txBody>
                  <a:tcPr marL="87027" marR="87027" marT="43513" marB="43513" anchor="ctr">
                    <a:lnL>
                      <a:noFill/>
                    </a:lnL>
                    <a:lnR>
                      <a:noFill/>
                    </a:lnR>
                    <a:lnT>
                      <a:noFill/>
                    </a:lnT>
                    <a:lnB>
                      <a:noFill/>
                    </a:lnB>
                    <a:noFill/>
                  </a:tcPr>
                </a:tc>
                <a:tc>
                  <a:txBody>
                    <a:bodyPr/>
                    <a:lstStyle/>
                    <a:p>
                      <a:pPr algn="l"/>
                      <a:r>
                        <a:rPr lang="en-US" sz="1400" dirty="0">
                          <a:effectLst/>
                        </a:rPr>
                        <a:t>Isolate and study only one part of data (cutting out noise).</a:t>
                      </a:r>
                    </a:p>
                  </a:txBody>
                  <a:tcPr marL="87027" marR="87027" marT="43513" marB="43513" anchor="ctr">
                    <a:lnL>
                      <a:noFill/>
                    </a:lnL>
                    <a:lnR>
                      <a:noFill/>
                    </a:lnR>
                    <a:lnT>
                      <a:noFill/>
                    </a:lnT>
                    <a:lnB>
                      <a:noFill/>
                    </a:lnB>
                    <a:noFill/>
                  </a:tcPr>
                </a:tc>
                <a:tc>
                  <a:txBody>
                    <a:bodyPr/>
                    <a:lstStyle/>
                    <a:p>
                      <a:pPr algn="l"/>
                      <a:r>
                        <a:rPr lang="en-US" sz="1400" dirty="0">
                          <a:effectLst/>
                        </a:rPr>
                        <a:t>Creates sharp edges that can cause weird distortions in the result.</a:t>
                      </a:r>
                    </a:p>
                  </a:txBody>
                  <a:tcPr marL="87027" marR="87027" marT="43513" marB="43513" anchor="ctr">
                    <a:lnL>
                      <a:noFill/>
                    </a:lnL>
                    <a:lnR>
                      <a:noFill/>
                    </a:lnR>
                    <a:lnT>
                      <a:noFill/>
                    </a:lnT>
                    <a:lnB>
                      <a:noFill/>
                    </a:lnB>
                    <a:noFill/>
                  </a:tcPr>
                </a:tc>
                <a:extLst>
                  <a:ext uri="{0D108BD9-81ED-4DB2-BD59-A6C34878D82A}">
                    <a16:rowId xmlns:a16="http://schemas.microsoft.com/office/drawing/2014/main" val="1875041113"/>
                  </a:ext>
                </a:extLst>
              </a:tr>
            </a:tbl>
          </a:graphicData>
        </a:graphic>
      </p:graphicFrame>
    </p:spTree>
    <p:extLst>
      <p:ext uri="{BB962C8B-B14F-4D97-AF65-F5344CB8AC3E}">
        <p14:creationId xmlns:p14="http://schemas.microsoft.com/office/powerpoint/2010/main" val="381097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8DE45A-6F47-EC43-9EFA-1033C11591DE}"/>
              </a:ext>
            </a:extLst>
          </p:cNvPr>
          <p:cNvSpPr txBox="1"/>
          <p:nvPr/>
        </p:nvSpPr>
        <p:spPr>
          <a:xfrm>
            <a:off x="10450576" y="4936096"/>
            <a:ext cx="11064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sample</a:t>
            </a:r>
          </a:p>
        </p:txBody>
      </p:sp>
      <p:sp>
        <p:nvSpPr>
          <p:cNvPr id="4" name="TextBox 3">
            <a:extLst>
              <a:ext uri="{FF2B5EF4-FFF2-40B4-BE49-F238E27FC236}">
                <a16:creationId xmlns:a16="http://schemas.microsoft.com/office/drawing/2014/main" id="{B81D5F58-BCF0-3B5D-13D3-28A527C3EDC3}"/>
              </a:ext>
            </a:extLst>
          </p:cNvPr>
          <p:cNvSpPr txBox="1"/>
          <p:nvPr/>
        </p:nvSpPr>
        <p:spPr>
          <a:xfrm>
            <a:off x="10829535" y="1367907"/>
            <a:ext cx="7274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Foil</a:t>
            </a:r>
          </a:p>
        </p:txBody>
      </p:sp>
      <p:pic>
        <p:nvPicPr>
          <p:cNvPr id="10" name="Picture 9">
            <a:extLst>
              <a:ext uri="{FF2B5EF4-FFF2-40B4-BE49-F238E27FC236}">
                <a16:creationId xmlns:a16="http://schemas.microsoft.com/office/drawing/2014/main" id="{98BE1665-4300-3A2F-27B4-F7E3A002EC6A}"/>
              </a:ext>
            </a:extLst>
          </p:cNvPr>
          <p:cNvPicPr>
            <a:picLocks noChangeAspect="1"/>
          </p:cNvPicPr>
          <p:nvPr/>
        </p:nvPicPr>
        <p:blipFill>
          <a:blip r:embed="rId3"/>
          <a:stretch>
            <a:fillRect/>
          </a:stretch>
        </p:blipFill>
        <p:spPr>
          <a:xfrm>
            <a:off x="394912" y="3749162"/>
            <a:ext cx="2743200" cy="2743200"/>
          </a:xfrm>
          <a:prstGeom prst="rect">
            <a:avLst/>
          </a:prstGeom>
        </p:spPr>
      </p:pic>
      <p:pic>
        <p:nvPicPr>
          <p:cNvPr id="13" name="Picture 12">
            <a:extLst>
              <a:ext uri="{FF2B5EF4-FFF2-40B4-BE49-F238E27FC236}">
                <a16:creationId xmlns:a16="http://schemas.microsoft.com/office/drawing/2014/main" id="{2A4A4253-BAE2-578B-FCAA-AB4F37942523}"/>
              </a:ext>
            </a:extLst>
          </p:cNvPr>
          <p:cNvPicPr>
            <a:picLocks noChangeAspect="1"/>
          </p:cNvPicPr>
          <p:nvPr/>
        </p:nvPicPr>
        <p:blipFill>
          <a:blip r:embed="rId4"/>
          <a:stretch>
            <a:fillRect/>
          </a:stretch>
        </p:blipFill>
        <p:spPr>
          <a:xfrm>
            <a:off x="394912" y="570928"/>
            <a:ext cx="2743200" cy="2743200"/>
          </a:xfrm>
          <a:prstGeom prst="rect">
            <a:avLst/>
          </a:prstGeom>
        </p:spPr>
      </p:pic>
      <p:pic>
        <p:nvPicPr>
          <p:cNvPr id="14" name="Picture 13">
            <a:extLst>
              <a:ext uri="{FF2B5EF4-FFF2-40B4-BE49-F238E27FC236}">
                <a16:creationId xmlns:a16="http://schemas.microsoft.com/office/drawing/2014/main" id="{811FCABE-BE16-9E71-8814-C0C01950F2EE}"/>
              </a:ext>
            </a:extLst>
          </p:cNvPr>
          <p:cNvPicPr>
            <a:picLocks noChangeAspect="1"/>
          </p:cNvPicPr>
          <p:nvPr/>
        </p:nvPicPr>
        <p:blipFill>
          <a:blip r:embed="rId5"/>
          <a:stretch>
            <a:fillRect/>
          </a:stretch>
        </p:blipFill>
        <p:spPr>
          <a:xfrm>
            <a:off x="3683001" y="570928"/>
            <a:ext cx="2743200" cy="2743200"/>
          </a:xfrm>
          <a:prstGeom prst="rect">
            <a:avLst/>
          </a:prstGeom>
        </p:spPr>
      </p:pic>
      <p:pic>
        <p:nvPicPr>
          <p:cNvPr id="15" name="Picture 14">
            <a:extLst>
              <a:ext uri="{FF2B5EF4-FFF2-40B4-BE49-F238E27FC236}">
                <a16:creationId xmlns:a16="http://schemas.microsoft.com/office/drawing/2014/main" id="{33EE1370-06AF-3144-7A67-B83D4B6E1F45}"/>
              </a:ext>
            </a:extLst>
          </p:cNvPr>
          <p:cNvPicPr>
            <a:picLocks noChangeAspect="1"/>
          </p:cNvPicPr>
          <p:nvPr/>
        </p:nvPicPr>
        <p:blipFill>
          <a:blip r:embed="rId6"/>
          <a:stretch>
            <a:fillRect/>
          </a:stretch>
        </p:blipFill>
        <p:spPr>
          <a:xfrm>
            <a:off x="7137400" y="570928"/>
            <a:ext cx="2743200" cy="2743200"/>
          </a:xfrm>
          <a:prstGeom prst="rect">
            <a:avLst/>
          </a:prstGeom>
        </p:spPr>
      </p:pic>
      <p:pic>
        <p:nvPicPr>
          <p:cNvPr id="17" name="Picture 16">
            <a:extLst>
              <a:ext uri="{FF2B5EF4-FFF2-40B4-BE49-F238E27FC236}">
                <a16:creationId xmlns:a16="http://schemas.microsoft.com/office/drawing/2014/main" id="{EA166268-874C-DFCA-3EF1-73CC896AFBD1}"/>
              </a:ext>
            </a:extLst>
          </p:cNvPr>
          <p:cNvPicPr>
            <a:picLocks noChangeAspect="1"/>
          </p:cNvPicPr>
          <p:nvPr/>
        </p:nvPicPr>
        <p:blipFill>
          <a:blip r:embed="rId7"/>
          <a:stretch>
            <a:fillRect/>
          </a:stretch>
        </p:blipFill>
        <p:spPr>
          <a:xfrm>
            <a:off x="3683001" y="3822314"/>
            <a:ext cx="2743200" cy="2743200"/>
          </a:xfrm>
          <a:prstGeom prst="rect">
            <a:avLst/>
          </a:prstGeom>
        </p:spPr>
      </p:pic>
      <p:pic>
        <p:nvPicPr>
          <p:cNvPr id="19" name="Picture 18">
            <a:extLst>
              <a:ext uri="{FF2B5EF4-FFF2-40B4-BE49-F238E27FC236}">
                <a16:creationId xmlns:a16="http://schemas.microsoft.com/office/drawing/2014/main" id="{5F8C3948-5F01-6C66-A984-40BC7A6466FA}"/>
              </a:ext>
            </a:extLst>
          </p:cNvPr>
          <p:cNvPicPr>
            <a:picLocks noChangeAspect="1"/>
          </p:cNvPicPr>
          <p:nvPr/>
        </p:nvPicPr>
        <p:blipFill>
          <a:blip r:embed="rId8"/>
          <a:stretch>
            <a:fillRect/>
          </a:stretch>
        </p:blipFill>
        <p:spPr>
          <a:xfrm>
            <a:off x="7137400" y="3749162"/>
            <a:ext cx="2743200" cy="2743200"/>
          </a:xfrm>
          <a:prstGeom prst="rect">
            <a:avLst/>
          </a:prstGeom>
        </p:spPr>
      </p:pic>
    </p:spTree>
    <p:extLst>
      <p:ext uri="{BB962C8B-B14F-4D97-AF65-F5344CB8AC3E}">
        <p14:creationId xmlns:p14="http://schemas.microsoft.com/office/powerpoint/2010/main" val="2022742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F1407BA-08AE-4582-A226-9EF6EA14C0B8}">
  <we:reference id="wa200005566" version="3.0.0.1" store="en-US" storeType="OMEX"/>
  <we:alternateReferences>
    <we:reference id="wa200005566" version="3.0.0.1"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1722</TotalTime>
  <Words>1298</Words>
  <Application>Microsoft Office PowerPoint</Application>
  <PresentationFormat>Widescreen</PresentationFormat>
  <Paragraphs>154</Paragraphs>
  <Slides>11</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Aptos</vt:lpstr>
      <vt:lpstr>Aptos Display</vt:lpstr>
      <vt:lpstr>Arial</vt:lpstr>
      <vt:lpstr>Cambria Math</vt:lpstr>
      <vt:lpstr>Consolas</vt:lpstr>
      <vt:lpstr>Gulliver</vt:lpstr>
      <vt:lpstr>Times New Roman</vt:lpstr>
      <vt:lpstr>Office Theme</vt:lpstr>
      <vt:lpstr>1_Office Theme</vt:lpstr>
      <vt:lpstr>WT-XAFS</vt:lpstr>
      <vt:lpstr>Decompose a wave</vt:lpstr>
      <vt:lpstr>Fourier transform: two example(II)</vt:lpstr>
      <vt:lpstr>Wavelet transform(CWT) </vt:lpstr>
      <vt:lpstr>Parameters in Morlet wavelet</vt:lpstr>
      <vt:lpstr>Wavelet in XAFS </vt:lpstr>
      <vt:lpstr>PowerPoint Presentation</vt:lpstr>
      <vt:lpstr>PowerPoint Presentation</vt:lpstr>
      <vt:lpstr>PowerPoint Presentation</vt:lpstr>
      <vt:lpstr>Conclusion</vt:lpstr>
      <vt:lpstr>PowerPoint Presentation</vt:lpstr>
    </vt:vector>
  </TitlesOfParts>
  <Company>Stony Brook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Rafat Hossain Aunkon</dc:creator>
  <cp:lastModifiedBy>Rafat Hossain Aunkon</cp:lastModifiedBy>
  <cp:revision>33</cp:revision>
  <dcterms:created xsi:type="dcterms:W3CDTF">2025-04-27T18:17:51Z</dcterms:created>
  <dcterms:modified xsi:type="dcterms:W3CDTF">2025-04-29T16:25:52Z</dcterms:modified>
</cp:coreProperties>
</file>